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media/image2.jpeg" ContentType="image/jpeg"/>
  <Override PartName="/ppt/media/image3.jpeg" ContentType="image/jpeg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9144000" cy="6858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1pPr>
    <a:lvl2pPr marL="0" marR="0" indent="4572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2pPr>
    <a:lvl3pPr marL="0" marR="0" indent="9144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3pPr>
    <a:lvl4pPr marL="0" marR="0" indent="13716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4pPr>
    <a:lvl5pPr marL="0" marR="0" indent="182880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5pPr>
    <a:lvl6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6pPr>
    <a:lvl7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7pPr>
    <a:lvl8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8pPr>
    <a:lvl9pPr marL="0" marR="0" indent="0" algn="l" defTabSz="449262" rtl="0" fontAlgn="auto" latinLnBrk="0" hangingPunct="0">
      <a:lnSpc>
        <a:spcPct val="93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Times New Roman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ECDD"/>
          </a:solidFill>
        </a:fill>
      </a:tcStyle>
    </a:wholeTbl>
    <a:band2H>
      <a:tcTxStyle b="def" i="def"/>
      <a:tcStyle>
        <a:tcBdr/>
        <a:fill>
          <a:solidFill>
            <a:srgbClr val="E6F6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EE7D0"/>
          </a:solidFill>
        </a:fill>
      </a:tcStyle>
    </a:wholeTbl>
    <a:band2H>
      <a:tcTxStyle b="def" i="def"/>
      <a:tcStyle>
        <a:tcBdr/>
        <a:fill>
          <a:solidFill>
            <a:srgbClr val="EFF3E9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CDCCE"/>
          </a:solidFill>
        </a:fill>
      </a:tcStyle>
    </a:wholeTbl>
    <a:band2H>
      <a:tcTxStyle b="def" i="def"/>
      <a:tcStyle>
        <a:tcBdr/>
        <a:fill>
          <a:solidFill>
            <a:srgbClr val="FDEE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Shape 35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36" name="Shape 36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1pPr>
    <a:lvl2pPr indent="228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2pPr>
    <a:lvl3pPr indent="457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3pPr>
    <a:lvl4pPr indent="685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4pPr>
    <a:lvl5pPr indent="9144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5pPr>
    <a:lvl6pPr indent="11430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6pPr>
    <a:lvl7pPr indent="13716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7pPr>
    <a:lvl8pPr indent="16002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8pPr>
    <a:lvl9pPr indent="1828800" defTabSz="449262" latinLnBrk="0">
      <a:spcBef>
        <a:spcPts val="400"/>
      </a:spcBef>
      <a:defRPr sz="1200">
        <a:latin typeface="+mn-lt"/>
        <a:ea typeface="+mn-ea"/>
        <a:cs typeface="+mn-cs"/>
        <a:sym typeface="Times New Roman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922337" y="1414462"/>
            <a:ext cx="209551" cy="209551"/>
          </a:xfrm>
          <a:prstGeom prst="ellipse">
            <a:avLst/>
          </a:prstGeom>
          <a:gradFill>
            <a:gsLst>
              <a:gs pos="0">
                <a:srgbClr val="FBFBFB"/>
              </a:gs>
              <a:gs pos="100000">
                <a:srgbClr val="D4D4D4"/>
              </a:gs>
            </a:gsLst>
            <a:path path="circle">
              <a:fillToRect l="37721" t="-19636" r="62278" b="119636"/>
            </a:path>
          </a:gradFill>
          <a:ln w="9360">
            <a:solidFill>
              <a:srgbClr val="D4D4D4"/>
            </a:solidFill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7" name="Shape 17"/>
          <p:cNvSpPr/>
          <p:nvPr/>
        </p:nvSpPr>
        <p:spPr>
          <a:xfrm>
            <a:off x="1157287" y="1344612"/>
            <a:ext cx="63501" cy="63501"/>
          </a:xfrm>
          <a:prstGeom prst="ellipse">
            <a:avLst/>
          </a:prstGeom>
          <a:ln w="12600">
            <a:solidFill>
              <a:srgbClr val="C3C3C3"/>
            </a:solidFill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18" name="Shape 18"/>
          <p:cNvSpPr/>
          <p:nvPr>
            <p:ph type="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 anchor="b"/>
          <a:lstStyle/>
          <a:p>
            <a:pPr/>
            <a:r>
              <a:t>Click to add title</a:t>
            </a:r>
          </a:p>
        </p:txBody>
      </p:sp>
      <p:sp>
        <p:nvSpPr>
          <p:cNvPr id="19" name="Shape 19"/>
          <p:cNvSpPr/>
          <p:nvPr>
            <p:ph type="body" sz="quarter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 lIns="0" tIns="0" rIns="0" bIns="0"/>
          <a:lstStyle>
            <a:lvl1pPr algn="ctr">
              <a:spcBef>
                <a:spcPts val="0"/>
              </a:spcBef>
              <a:defRPr sz="3200"/>
            </a:lvl1pPr>
          </a:lstStyle>
          <a:p>
            <a:pPr/>
            <a:r>
              <a:t>Click to add subtitle</a:t>
            </a:r>
          </a:p>
        </p:txBody>
      </p:sp>
      <p:sp>
        <p:nvSpPr>
          <p:cNvPr id="20" name="Shape 20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Shape 27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Click to add title</a:t>
            </a:r>
          </a:p>
        </p:txBody>
      </p:sp>
      <p:sp>
        <p:nvSpPr>
          <p:cNvPr id="28" name="Shape 28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Object</a:t>
            </a:r>
          </a:p>
        </p:txBody>
      </p:sp>
      <p:sp>
        <p:nvSpPr>
          <p:cNvPr id="29" name="Shape 29"/>
          <p:cNvSpPr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/>
        </p:nvSpPr>
        <p:spPr>
          <a:xfrm>
            <a:off x="-409732634" y="3175"/>
            <a:ext cx="819471621" cy="409735811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21600" y="0"/>
                </a:moveTo>
                <a:cubicBezTo>
                  <a:pt x="21600" y="11929"/>
                  <a:pt x="16765" y="21600"/>
                  <a:pt x="10800" y="21600"/>
                </a:cubicBezTo>
                <a:cubicBezTo>
                  <a:pt x="4835" y="21600"/>
                  <a:pt x="0" y="11929"/>
                  <a:pt x="0" y="0"/>
                </a:cubicBezTo>
                <a:lnTo>
                  <a:pt x="10778" y="0"/>
                </a:lnTo>
                <a:cubicBezTo>
                  <a:pt x="10778" y="24"/>
                  <a:pt x="10788" y="43"/>
                  <a:pt x="10800" y="43"/>
                </a:cubicBezTo>
                <a:cubicBezTo>
                  <a:pt x="10812" y="43"/>
                  <a:pt x="10822" y="24"/>
                  <a:pt x="10822" y="0"/>
                </a:cubicBezTo>
                <a:close/>
              </a:path>
            </a:pathLst>
          </a:custGeom>
          <a:solidFill>
            <a:srgbClr val="FEFEFE">
              <a:alpha val="32998"/>
            </a:srgbClr>
          </a:solidFill>
          <a:ln w="9360">
            <a:solidFill>
              <a:srgbClr val="D4D4D4"/>
            </a:solidFill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3" name="Shape 3"/>
          <p:cNvSpPr/>
          <p:nvPr/>
        </p:nvSpPr>
        <p:spPr>
          <a:xfrm>
            <a:off x="168275" y="20637"/>
            <a:ext cx="1701800" cy="1701801"/>
          </a:xfrm>
          <a:prstGeom prst="ellipse">
            <a:avLst/>
          </a:prstGeom>
          <a:ln w="27360">
            <a:solidFill>
              <a:srgbClr val="FDFDFD"/>
            </a:solidFill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4" name="Shape 4"/>
          <p:cNvSpPr/>
          <p:nvPr/>
        </p:nvSpPr>
        <p:spPr>
          <a:xfrm rot="2340000">
            <a:off x="184149" y="1052512"/>
            <a:ext cx="1125539" cy="1101726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fill="norm" stroke="1" extrusionOk="0">
                <a:moveTo>
                  <a:pt x="0" y="10800"/>
                </a:moveTo>
                <a:cubicBezTo>
                  <a:pt x="0" y="4835"/>
                  <a:pt x="4835" y="0"/>
                  <a:pt x="10800" y="0"/>
                </a:cubicBezTo>
                <a:cubicBezTo>
                  <a:pt x="16765" y="0"/>
                  <a:pt x="21600" y="4835"/>
                  <a:pt x="21600" y="10800"/>
                </a:cubicBezTo>
                <a:cubicBezTo>
                  <a:pt x="21600" y="16765"/>
                  <a:pt x="16765" y="21600"/>
                  <a:pt x="10800" y="21600"/>
                </a:cubicBezTo>
                <a:cubicBezTo>
                  <a:pt x="4835" y="21600"/>
                  <a:pt x="0" y="16765"/>
                  <a:pt x="0" y="10800"/>
                </a:cubicBezTo>
                <a:close/>
                <a:moveTo>
                  <a:pt x="5400" y="10800"/>
                </a:moveTo>
                <a:cubicBezTo>
                  <a:pt x="5400" y="13782"/>
                  <a:pt x="7818" y="16200"/>
                  <a:pt x="10800" y="16200"/>
                </a:cubicBezTo>
                <a:cubicBezTo>
                  <a:pt x="13782" y="16200"/>
                  <a:pt x="16200" y="13782"/>
                  <a:pt x="16200" y="10800"/>
                </a:cubicBezTo>
                <a:cubicBezTo>
                  <a:pt x="16200" y="7818"/>
                  <a:pt x="13782" y="5400"/>
                  <a:pt x="10800" y="5400"/>
                </a:cubicBezTo>
                <a:cubicBezTo>
                  <a:pt x="7818" y="5400"/>
                  <a:pt x="5400" y="7818"/>
                  <a:pt x="5400" y="10800"/>
                </a:cubicBezTo>
                <a:close/>
              </a:path>
            </a:pathLst>
          </a:custGeom>
          <a:gradFill>
            <a:gsLst>
              <a:gs pos="0">
                <a:srgbClr val="FEFEFE"/>
              </a:gs>
              <a:gs pos="100000">
                <a:srgbClr val="DADADA"/>
              </a:gs>
            </a:gsLst>
            <a:path path="circle">
              <a:fillToRect l="37721" t="-19636" r="62278" b="119636"/>
            </a:path>
          </a:gradFill>
          <a:ln w="9360">
            <a:solidFill>
              <a:srgbClr val="C5C5C5"/>
            </a:solidFill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5" name="Shape 5"/>
          <p:cNvSpPr/>
          <p:nvPr/>
        </p:nvSpPr>
        <p:spPr>
          <a:xfrm>
            <a:off x="1012825" y="0"/>
            <a:ext cx="8131175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6" name="Shape 6"/>
          <p:cNvSpPr/>
          <p:nvPr/>
        </p:nvSpPr>
        <p:spPr>
          <a:xfrm>
            <a:off x="1014412" y="0"/>
            <a:ext cx="73026" cy="6858000"/>
          </a:xfrm>
          <a:prstGeom prst="rect">
            <a:avLst/>
          </a:prstGeom>
          <a:solidFill>
            <a:srgbClr val="FFFFFF"/>
          </a:solidFill>
          <a:ln w="12700">
            <a:miter lim="400000"/>
          </a:ln>
        </p:spPr>
        <p:txBody>
          <a:bodyPr lIns="45719" rIns="45719" anchor="ctr"/>
          <a:lstStyle/>
          <a:p>
            <a:pPr>
              <a:defRPr>
                <a:latin typeface="Arial"/>
                <a:ea typeface="Arial"/>
                <a:cs typeface="Arial"/>
                <a:sym typeface="Arial"/>
              </a:defRPr>
            </a:pPr>
          </a:p>
        </p:txBody>
      </p:sp>
      <p:sp>
        <p:nvSpPr>
          <p:cNvPr id="7" name="Shape 7"/>
          <p:cNvSpPr/>
          <p:nvPr>
            <p:ph type="title"/>
          </p:nvPr>
        </p:nvSpPr>
        <p:spPr>
          <a:xfrm>
            <a:off x="1435100" y="274637"/>
            <a:ext cx="7494588" cy="1139826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 anchor="ctr">
            <a:normAutofit fontScale="100000" lnSpcReduction="0"/>
          </a:bodyPr>
          <a:lstStyle/>
          <a:p>
            <a:pPr/>
            <a:r>
              <a:t>Click to add title</a:t>
            </a:r>
          </a:p>
        </p:txBody>
      </p:sp>
      <p:sp>
        <p:nvSpPr>
          <p:cNvPr id="8" name="Shape 8"/>
          <p:cNvSpPr/>
          <p:nvPr>
            <p:ph type="body" idx="1"/>
          </p:nvPr>
        </p:nvSpPr>
        <p:spPr>
          <a:xfrm>
            <a:off x="1000125" y="1447800"/>
            <a:ext cx="7929563" cy="479742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tIns="91439" bIns="91439">
            <a:normAutofit fontScale="100000" lnSpcReduction="0"/>
          </a:bodyPr>
          <a:lstStyle/>
          <a:p>
            <a:pPr/>
            <a:r>
              <a:t>Object</a:t>
            </a:r>
          </a:p>
        </p:txBody>
      </p:sp>
      <p:sp>
        <p:nvSpPr>
          <p:cNvPr id="9" name="Shape 9"/>
          <p:cNvSpPr/>
          <p:nvPr>
            <p:ph type="sldNum" sz="quarter" idx="2"/>
          </p:nvPr>
        </p:nvSpPr>
        <p:spPr>
          <a:xfrm>
            <a:off x="4419600" y="6172200"/>
            <a:ext cx="2133600" cy="368301"/>
          </a:xfrm>
          <a:prstGeom prst="rect">
            <a:avLst/>
          </a:prstGeom>
          <a:ln w="12700">
            <a:miter lim="400000"/>
          </a:ln>
        </p:spPr>
        <p:txBody>
          <a:bodyPr wrap="none" lIns="45719" rIns="45719" anchor="ctr">
            <a:spAutoFit/>
          </a:bodyPr>
          <a:lstStyle>
            <a:lvl1pPr algn="r">
              <a:defRPr sz="1200">
                <a:latin typeface="Arial"/>
                <a:ea typeface="Arial"/>
                <a:cs typeface="Arial"/>
                <a:sym typeface="Arial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3"/>
    <p:sldLayoutId id="2147483650" r:id="rId4"/>
  </p:sldLayoutIdLst>
  <p:transition xmlns:p14="http://schemas.microsoft.com/office/powerpoint/2010/main" spd="med" advClick="1"/>
  <p:txStyles>
    <p:titleStyle>
      <a:lvl1pPr marL="0" marR="0" indent="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0" marR="0" indent="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0" marR="0" indent="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0" marR="0" indent="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0" marR="0" indent="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0" marR="0" indent="45720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0" marR="0" indent="91440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0" marR="0" indent="137160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0" marR="0" indent="1828800" algn="l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titleStyle>
    <p:bodyStyle>
      <a:lvl1pPr marL="342900" marR="0" indent="-3429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1pPr>
      <a:lvl2pPr marL="342900" marR="0" indent="1143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2pPr>
      <a:lvl3pPr marL="342900" marR="0" indent="5715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3pPr>
      <a:lvl4pPr marL="342900" marR="0" indent="10287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4pPr>
      <a:lvl5pPr marL="342900" marR="0" indent="14859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5pPr>
      <a:lvl6pPr marL="342900" marR="0" indent="19431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6pPr>
      <a:lvl7pPr marL="342900" marR="0" indent="24003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7pPr>
      <a:lvl8pPr marL="342900" marR="0" indent="28575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8pPr>
      <a:lvl9pPr marL="342900" marR="0" indent="3314700" algn="l" defTabSz="449262" rtl="0" latinLnBrk="0">
        <a:lnSpc>
          <a:spcPct val="93000"/>
        </a:lnSpc>
        <a:spcBef>
          <a:spcPts val="140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400" u="none">
          <a:ln>
            <a:noFill/>
          </a:ln>
          <a:solidFill>
            <a:srgbClr val="000000"/>
          </a:solidFill>
          <a:uFillTx/>
          <a:latin typeface="Arial"/>
          <a:ea typeface="Arial"/>
          <a:cs typeface="Arial"/>
          <a:sym typeface="Arial"/>
        </a:defRPr>
      </a:lvl9pPr>
    </p:bodyStyle>
    <p:otherStyle>
      <a:lvl1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4572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9144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13716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182880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449262" rtl="0" latinLnBrk="0">
        <a:lnSpc>
          <a:spcPct val="93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200" u="none">
          <a:ln>
            <a:noFill/>
          </a:ln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2.jpeg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englishspeak.wpengine.com/discourse-markers-useful-expressions-for-english-conversation-part-1/" TargetMode="External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3.jpeg"/><Relationship Id="rId3" Type="http://schemas.openxmlformats.org/officeDocument/2006/relationships/hyperlink" Target="http://www.bubblews.com/news/384100-discourse-markers-list" TargetMode="External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" name="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500187" y="1571625"/>
            <a:ext cx="7048501" cy="4714875"/>
          </a:xfrm>
          <a:prstGeom prst="rect">
            <a:avLst/>
          </a:prstGeom>
          <a:ln w="12700">
            <a:miter lim="400000"/>
          </a:ln>
        </p:spPr>
      </p:pic>
      <p:sp>
        <p:nvSpPr>
          <p:cNvPr id="39" name="Shape 39"/>
          <p:cNvSpPr/>
          <p:nvPr>
            <p:ph type="ctrTitle"/>
          </p:nvPr>
        </p:nvSpPr>
        <p:spPr>
          <a:xfrm>
            <a:off x="61912" y="1571625"/>
            <a:ext cx="5354638" cy="1081088"/>
          </a:xfrm>
          <a:prstGeom prst="rect">
            <a:avLst/>
          </a:prstGeom>
        </p:spPr>
        <p:txBody>
          <a:bodyPr lIns="45719" tIns="45719" rIns="45719" bIns="45719"/>
          <a:lstStyle/>
          <a:p>
            <a: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3600"/>
            </a:pPr>
            <a:r>
              <a:t>English </a:t>
            </a:r>
            <a:r>
              <a:rPr>
                <a:solidFill>
                  <a:srgbClr val="F8F8F8"/>
                </a:solidFill>
              </a:rPr>
              <a:t>co</a:t>
            </a:r>
            <a:r>
              <a:rPr>
                <a:solidFill>
                  <a:srgbClr val="FFFFFF"/>
                </a:solidFill>
              </a:rPr>
              <a:t>nversation 1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Shape 86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Interactional signals</a:t>
            </a:r>
          </a:p>
        </p:txBody>
      </p:sp>
      <p:sp>
        <p:nvSpPr>
          <p:cNvPr id="87" name="Shape 87"/>
          <p:cNvSpPr/>
          <p:nvPr/>
        </p:nvSpPr>
        <p:spPr>
          <a:xfrm>
            <a:off x="1000125" y="1447800"/>
            <a:ext cx="7932738" cy="523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Signals that permit </a:t>
            </a:r>
            <a:r>
              <a:rPr b="1">
                <a:solidFill>
                  <a:srgbClr val="7030A0"/>
                </a:solidFill>
              </a:rPr>
              <a:t>cooperation</a:t>
            </a:r>
            <a:r>
              <a:t> in interaction.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i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Attention signals: </a:t>
            </a:r>
            <a:r>
              <a:rPr i="0" u="none">
                <a:solidFill>
                  <a:srgbClr val="000000"/>
                </a:solidFill>
              </a:rPr>
              <a:t>Hey! Buddy! Look out!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i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Response elicitors:</a:t>
            </a:r>
            <a:r>
              <a:rPr i="0" u="none"/>
              <a:t> </a:t>
            </a:r>
            <a:r>
              <a:rPr i="0" u="none">
                <a:solidFill>
                  <a:srgbClr val="000000"/>
                </a:solidFill>
              </a:rPr>
              <a:t>Right? Ok? Eh? So?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i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Backchannels:</a:t>
            </a:r>
            <a:r>
              <a:rPr>
                <a:solidFill>
                  <a:srgbClr val="000000"/>
                </a:solidFill>
              </a:rPr>
              <a:t> </a:t>
            </a:r>
            <a:r>
              <a:rPr i="0" u="none">
                <a:solidFill>
                  <a:srgbClr val="000000"/>
                </a:solidFill>
              </a:rPr>
              <a:t>Feedback to the speaker (mm, uh huh, really?, no kidding!)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87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8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8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8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8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87" grpId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Shape 89"/>
          <p:cNvSpPr/>
          <p:nvPr>
            <p:ph type="title"/>
          </p:nvPr>
        </p:nvSpPr>
        <p:spPr>
          <a:xfrm>
            <a:off x="1435100" y="206375"/>
            <a:ext cx="7497763" cy="1281113"/>
          </a:xfrm>
          <a:prstGeom prst="rect">
            <a:avLst/>
          </a:prstGeom>
        </p:spPr>
        <p:txBody>
          <a:bodyPr lIns="45719" tIns="45719" rIns="45719" bIns="45719"/>
          <a:lstStyle/>
          <a:p>
            <a: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3900"/>
            </a:pPr>
          </a:p>
        </p:txBody>
      </p:sp>
      <p:sp>
        <p:nvSpPr>
          <p:cNvPr id="90" name="Shape 90"/>
          <p:cNvSpPr/>
          <p:nvPr/>
        </p:nvSpPr>
        <p:spPr>
          <a:xfrm>
            <a:off x="1143000" y="1447800"/>
            <a:ext cx="7789863" cy="4930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latin typeface="Cabin"/>
                <a:ea typeface="Cabin"/>
                <a:cs typeface="Cabin"/>
                <a:sym typeface="Cabin"/>
              </a:defRPr>
            </a:pPr>
            <a:r>
              <a:t>Categorize these expressions: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solidFill>
                  <a:srgbClr val="FF000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DISCOURSE MARKERS: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CONNECTORS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TRANSITIONS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OVERTURES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94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1400">
                <a:latin typeface="Arial"/>
                <a:ea typeface="Arial"/>
                <a:cs typeface="Arial"/>
                <a:sym typeface="Arial"/>
              </a:defRPr>
            </a:pPr>
            <a:r>
              <a:t>TAILS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solidFill>
                  <a:srgbClr val="FF000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INTERACTIONAL SIGNALS: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BACKCHANNELS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RESPONSE ELICITORS</a:t>
            </a:r>
          </a:p>
          <a:p>
            <a:pPr lvl="1" marL="638175" indent="-242887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0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800">
                <a:latin typeface="Cabin"/>
                <a:ea typeface="Cabin"/>
                <a:cs typeface="Cabin"/>
                <a:sym typeface="Cabin"/>
              </a:defRPr>
            </a:pPr>
            <a:r>
              <a:t>ATTENTION SIGNALS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4300"/>
            </a:lvl1pPr>
          </a:lstStyle>
          <a:p>
            <a:pPr/>
            <a:r>
              <a:t>More discourse markers</a:t>
            </a:r>
          </a:p>
        </p:txBody>
      </p:sp>
      <p:sp>
        <p:nvSpPr>
          <p:cNvPr id="93" name="Shape 93"/>
          <p:cNvSpPr/>
          <p:nvPr/>
        </p:nvSpPr>
        <p:spPr>
          <a:xfrm>
            <a:off x="1214437" y="1447800"/>
            <a:ext cx="7718426" cy="42824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As I was saying…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Anyway,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Here’s the thing, / The thing is,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I’m glad you brought that up because…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At the end of the day, (to conclude)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4300"/>
            </a:lvl1pPr>
          </a:lstStyle>
          <a:p>
            <a:pPr/>
            <a:r>
              <a:t>More discourse markers</a:t>
            </a:r>
          </a:p>
        </p:txBody>
      </p:sp>
      <p:sp>
        <p:nvSpPr>
          <p:cNvPr id="96" name="Shape 96"/>
          <p:cNvSpPr/>
          <p:nvPr/>
        </p:nvSpPr>
        <p:spPr>
          <a:xfrm>
            <a:off x="1214437" y="1447800"/>
            <a:ext cx="7718426" cy="51841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Actually,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Apparently,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As for…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Basically,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By the way,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Let’s see,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I mean,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On the other hand,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95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2700">
                <a:latin typeface="Cabin"/>
                <a:ea typeface="Cabin"/>
                <a:cs typeface="Cabin"/>
                <a:sym typeface="Cabin"/>
              </a:defRPr>
            </a:pPr>
            <a:r>
              <a:t>Speaking of…</a:t>
            </a:r>
          </a:p>
          <a:p>
            <a:pPr marL="288925" indent="-214312">
              <a:lnSpc>
                <a:spcPct val="100000"/>
              </a:lnSpc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1400">
                <a:latin typeface="Arial"/>
                <a:ea typeface="Arial"/>
                <a:cs typeface="Arial"/>
                <a:sym typeface="Arial"/>
              </a:defRPr>
            </a:pPr>
          </a:p>
          <a:p>
            <a:pPr lvl="1" marL="638175" indent="-250825">
              <a:lnSpc>
                <a:spcPct val="100000"/>
              </a:lnSpc>
              <a:spcBef>
                <a:spcPts val="500"/>
              </a:spcBef>
              <a:buClr>
                <a:srgbClr val="DDDDDD"/>
              </a:buClr>
              <a:buSzPct val="166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>
                <a:latin typeface="Cabin"/>
                <a:ea typeface="Cabin"/>
                <a:cs typeface="Cabin"/>
                <a:sym typeface="Cabin"/>
              </a:defRPr>
            </a:pPr>
            <a:r>
              <a:t>Taken from </a:t>
            </a:r>
            <a:r>
              <a:rPr u="sng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2" invalidUrl="" action="" tgtFrame="" tooltip="" history="1" highlightClick="0" endSnd="0"/>
              </a:rPr>
              <a:t>http://englishspeak.wpengine.com/discourse-markers-useful-expressions-for-english-conversation-part-1/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4300"/>
            </a:lvl1pPr>
          </a:lstStyle>
          <a:p>
            <a:pPr/>
            <a:r>
              <a:t>More discourse markers</a:t>
            </a:r>
          </a:p>
        </p:txBody>
      </p:sp>
      <p:pic>
        <p:nvPicPr>
          <p:cNvPr id="99" name="image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1071562" y="1214437"/>
            <a:ext cx="7786688" cy="5072063"/>
          </a:xfrm>
          <a:prstGeom prst="rect">
            <a:avLst/>
          </a:prstGeom>
          <a:ln w="12700">
            <a:miter lim="400000"/>
          </a:ln>
        </p:spPr>
      </p:pic>
      <p:sp>
        <p:nvSpPr>
          <p:cNvPr id="100" name="Shape 100"/>
          <p:cNvSpPr/>
          <p:nvPr/>
        </p:nvSpPr>
        <p:spPr>
          <a:xfrm>
            <a:off x="1143000" y="6286499"/>
            <a:ext cx="7175500" cy="6502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>
                <a:latin typeface="Cabin"/>
                <a:ea typeface="Cabin"/>
                <a:cs typeface="Cabin"/>
                <a:sym typeface="Cabin"/>
              </a:defRPr>
            </a:pPr>
            <a:r>
              <a:t>Taken from </a:t>
            </a:r>
            <a:r>
              <a:rPr u="sng">
                <a:solidFill>
                  <a:srgbClr val="CCCCFF"/>
                </a:solidFill>
                <a:uFill>
                  <a:solidFill>
                    <a:srgbClr val="CCCCFF"/>
                  </a:solidFill>
                </a:uFill>
                <a:hlinkClick r:id="rId3" invalidUrl="" action="" tgtFrame="" tooltip="" history="1" highlightClick="0" endSnd="0"/>
              </a:rPr>
              <a:t>http://www.bubblews.com/news/384100-discourse-markers-list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Shape 41"/>
          <p:cNvSpPr/>
          <p:nvPr/>
        </p:nvSpPr>
        <p:spPr>
          <a:xfrm>
            <a:off x="1000125" y="1447800"/>
            <a:ext cx="7932738" cy="52246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latin typeface="PT Sans"/>
                <a:ea typeface="PT Sans"/>
                <a:cs typeface="PT Sans"/>
                <a:sym typeface="PT Sans"/>
              </a:defRPr>
            </a:pPr>
            <a:r>
              <a:t>I love </a:t>
            </a:r>
            <a:r>
              <a:rPr>
                <a:solidFill>
                  <a:srgbClr val="7030A0"/>
                </a:solidFill>
              </a:rPr>
              <a:t>all sort of</a:t>
            </a:r>
            <a:r>
              <a:t> music.  Rock, pop, ballads </a:t>
            </a:r>
            <a:r>
              <a:rPr>
                <a:solidFill>
                  <a:srgbClr val="7030A0"/>
                </a:solidFill>
              </a:rPr>
              <a:t>and so on</a:t>
            </a:r>
            <a:r>
              <a:t>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solidFill>
                  <a:srgbClr val="7030A0"/>
                </a:solidFill>
                <a:latin typeface="PT Sans"/>
                <a:ea typeface="PT Sans"/>
                <a:cs typeface="PT Sans"/>
                <a:sym typeface="PT Sans"/>
              </a:defRPr>
            </a:pPr>
            <a:r>
              <a:t>Anyone</a:t>
            </a:r>
            <a:r>
              <a:rPr>
                <a:solidFill>
                  <a:srgbClr val="000000"/>
                </a:solidFill>
              </a:rPr>
              <a:t> can do that. It´s not that hard.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latin typeface="PT Sans"/>
                <a:ea typeface="PT Sans"/>
                <a:cs typeface="PT Sans"/>
                <a:sym typeface="PT Sans"/>
              </a:defRPr>
            </a:pPr>
            <a:r>
              <a:t>Can I have a piece of that </a:t>
            </a:r>
            <a:r>
              <a:rPr>
                <a:solidFill>
                  <a:srgbClr val="7030A0"/>
                </a:solidFill>
              </a:rPr>
              <a:t>whatisname</a:t>
            </a:r>
            <a:r>
              <a:t>?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latin typeface="PT Sans"/>
                <a:ea typeface="PT Sans"/>
                <a:cs typeface="PT Sans"/>
                <a:sym typeface="PT Sans"/>
              </a:defRPr>
            </a:pPr>
            <a:r>
              <a:t>That guy is kind of weird, he…</a:t>
            </a:r>
            <a:r>
              <a:rPr>
                <a:solidFill>
                  <a:srgbClr val="7030A0"/>
                </a:solidFill>
              </a:rPr>
              <a:t>erm</a:t>
            </a:r>
            <a:r>
              <a:t>…</a:t>
            </a:r>
            <a:r>
              <a:rPr>
                <a:solidFill>
                  <a:srgbClr val="7030A0"/>
                </a:solidFill>
              </a:rPr>
              <a:t>I don’t know</a:t>
            </a:r>
            <a:r>
              <a:t>…has </a:t>
            </a:r>
            <a:r>
              <a:rPr>
                <a:solidFill>
                  <a:srgbClr val="7030A0"/>
                </a:solidFill>
              </a:rPr>
              <a:t>that look</a:t>
            </a:r>
            <a:r>
              <a:t>…</a:t>
            </a:r>
            <a:r>
              <a:rPr>
                <a:solidFill>
                  <a:srgbClr val="7030A0"/>
                </a:solidFill>
              </a:rPr>
              <a:t>you know</a:t>
            </a:r>
            <a:r>
              <a:t>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solidFill>
                  <a:srgbClr val="7030A0"/>
                </a:solidFill>
                <a:latin typeface="PT Sans"/>
                <a:ea typeface="PT Sans"/>
                <a:cs typeface="PT Sans"/>
                <a:sym typeface="PT Sans"/>
              </a:defRPr>
            </a:pPr>
            <a:r>
              <a:t>What a shame! </a:t>
            </a:r>
            <a:r>
              <a:rPr>
                <a:solidFill>
                  <a:srgbClr val="000000"/>
                </a:solidFill>
              </a:rPr>
              <a:t>It’s closed. </a:t>
            </a:r>
            <a:r>
              <a:t>I wonder if </a:t>
            </a:r>
            <a:r>
              <a:rPr>
                <a:solidFill>
                  <a:srgbClr val="000000"/>
                </a:solidFill>
              </a:rPr>
              <a:t>they will open later. 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0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200">
                <a:solidFill>
                  <a:srgbClr val="7030A0"/>
                </a:solidFill>
                <a:latin typeface="PT Sans"/>
                <a:ea typeface="PT Sans"/>
                <a:cs typeface="PT Sans"/>
                <a:sym typeface="PT Sans"/>
              </a:defRPr>
            </a:pPr>
            <a:r>
              <a:t>Nevermind.  There’s no hurry.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2000"/>
                                        <p:tgtEl>
                                          <p:spTgt spid="4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2000"/>
                                        <p:tgtEl>
                                          <p:spTgt spid="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2000"/>
                                        <p:tgtEl>
                                          <p:spTgt spid="4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2000"/>
                                        <p:tgtEl>
                                          <p:spTgt spid="4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2000"/>
                                        <p:tgtEl>
                                          <p:spTgt spid="4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2000"/>
                                        <p:tgtEl>
                                          <p:spTgt spid="4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2000"/>
                                        <p:tgtEl>
                                          <p:spTgt spid="4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41" grpId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 algn="ctr"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3900"/>
            </a:lvl1pPr>
          </a:lstStyle>
          <a:p>
            <a:pPr/>
            <a:r>
              <a:t>What is missing in this dialogue?</a:t>
            </a:r>
          </a:p>
        </p:txBody>
      </p:sp>
      <p:grpSp>
        <p:nvGrpSpPr>
          <p:cNvPr id="46" name="Group 46"/>
          <p:cNvGrpSpPr/>
          <p:nvPr/>
        </p:nvGrpSpPr>
        <p:grpSpPr>
          <a:xfrm>
            <a:off x="-4673442" y="1571625"/>
            <a:ext cx="9031130" cy="5990233"/>
            <a:chOff x="0" y="0"/>
            <a:chExt cx="9031128" cy="5990232"/>
          </a:xfrm>
        </p:grpSpPr>
        <p:sp>
          <p:nvSpPr>
            <p:cNvPr id="44" name="Shape 44"/>
            <p:cNvSpPr/>
            <p:nvPr/>
          </p:nvSpPr>
          <p:spPr>
            <a:xfrm>
              <a:off x="0" y="0"/>
              <a:ext cx="9031129" cy="5990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24" y="0"/>
                  </a:moveTo>
                  <a:lnTo>
                    <a:pt x="14424" y="5152"/>
                  </a:lnTo>
                  <a:lnTo>
                    <a:pt x="15620" y="5152"/>
                  </a:lnTo>
                  <a:lnTo>
                    <a:pt x="0" y="21600"/>
                  </a:lnTo>
                  <a:lnTo>
                    <a:pt x="17414" y="5152"/>
                  </a:lnTo>
                  <a:lnTo>
                    <a:pt x="21600" y="5152"/>
                  </a:lnTo>
                  <a:lnTo>
                    <a:pt x="21600" y="0"/>
                  </a:lnTo>
                  <a:lnTo>
                    <a:pt x="15620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45" name="Shape 45"/>
            <p:cNvSpPr/>
            <p:nvPr/>
          </p:nvSpPr>
          <p:spPr>
            <a:xfrm>
              <a:off x="6030753" y="236854"/>
              <a:ext cx="3000376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lvl1pPr>
            </a:lstStyle>
            <a:p>
              <a:pPr/>
              <a:r>
                <a:t>Have you seen Professor Smith? </a:t>
              </a:r>
            </a:p>
          </p:txBody>
        </p:sp>
      </p:grpSp>
      <p:grpSp>
        <p:nvGrpSpPr>
          <p:cNvPr id="49" name="Group 49"/>
          <p:cNvGrpSpPr/>
          <p:nvPr/>
        </p:nvGrpSpPr>
        <p:grpSpPr>
          <a:xfrm>
            <a:off x="4890849" y="2071687"/>
            <a:ext cx="3538776" cy="6905239"/>
            <a:chOff x="0" y="0"/>
            <a:chExt cx="3538775" cy="6905238"/>
          </a:xfrm>
        </p:grpSpPr>
        <p:sp>
          <p:nvSpPr>
            <p:cNvPr id="47" name="Shape 47"/>
            <p:cNvSpPr/>
            <p:nvPr/>
          </p:nvSpPr>
          <p:spPr>
            <a:xfrm>
              <a:off x="0" y="0"/>
              <a:ext cx="3538776" cy="6905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286" y="0"/>
                  </a:moveTo>
                  <a:lnTo>
                    <a:pt x="3286" y="4693"/>
                  </a:lnTo>
                  <a:lnTo>
                    <a:pt x="6339" y="4693"/>
                  </a:lnTo>
                  <a:lnTo>
                    <a:pt x="0" y="21600"/>
                  </a:lnTo>
                  <a:lnTo>
                    <a:pt x="10917" y="4693"/>
                  </a:lnTo>
                  <a:lnTo>
                    <a:pt x="21600" y="4693"/>
                  </a:lnTo>
                  <a:lnTo>
                    <a:pt x="21600" y="0"/>
                  </a:lnTo>
                  <a:lnTo>
                    <a:pt x="6339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48" name="Shape 48"/>
            <p:cNvSpPr/>
            <p:nvPr/>
          </p:nvSpPr>
          <p:spPr>
            <a:xfrm>
              <a:off x="538400" y="56673"/>
              <a:ext cx="3000376" cy="1386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lvl1pPr>
            </a:lstStyle>
            <a:p>
              <a:pPr/>
              <a:r>
                <a:t>_____ I saw her in the office, ___ she was in a meeting.</a:t>
              </a:r>
            </a:p>
          </p:txBody>
        </p:sp>
      </p:grpSp>
      <p:grpSp>
        <p:nvGrpSpPr>
          <p:cNvPr id="52" name="Group 52"/>
          <p:cNvGrpSpPr/>
          <p:nvPr/>
        </p:nvGrpSpPr>
        <p:grpSpPr>
          <a:xfrm>
            <a:off x="-4999177" y="3929062"/>
            <a:ext cx="9356865" cy="7311953"/>
            <a:chOff x="0" y="0"/>
            <a:chExt cx="9356863" cy="7311952"/>
          </a:xfrm>
        </p:grpSpPr>
        <p:sp>
          <p:nvSpPr>
            <p:cNvPr id="50" name="Shape 50"/>
            <p:cNvSpPr/>
            <p:nvPr/>
          </p:nvSpPr>
          <p:spPr>
            <a:xfrm>
              <a:off x="0" y="0"/>
              <a:ext cx="9356864" cy="7311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74" y="0"/>
                  </a:moveTo>
                  <a:lnTo>
                    <a:pt x="14674" y="5487"/>
                  </a:lnTo>
                  <a:lnTo>
                    <a:pt x="15828" y="5487"/>
                  </a:lnTo>
                  <a:lnTo>
                    <a:pt x="0" y="21600"/>
                  </a:lnTo>
                  <a:lnTo>
                    <a:pt x="17560" y="5487"/>
                  </a:lnTo>
                  <a:lnTo>
                    <a:pt x="21600" y="5487"/>
                  </a:lnTo>
                  <a:lnTo>
                    <a:pt x="21600" y="0"/>
                  </a:lnTo>
                  <a:lnTo>
                    <a:pt x="15828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51" name="Shape 51"/>
            <p:cNvSpPr/>
            <p:nvPr/>
          </p:nvSpPr>
          <p:spPr>
            <a:xfrm>
              <a:off x="6356488" y="19367"/>
              <a:ext cx="3000376" cy="1818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lvl1pPr>
            </a:lstStyle>
            <a:p>
              <a:pPr/>
              <a:r>
                <a:t>_____? I need her urgently. ______, did you hand in the homework?</a:t>
              </a:r>
            </a:p>
          </p:txBody>
        </p:sp>
      </p:grpSp>
      <p:grpSp>
        <p:nvGrpSpPr>
          <p:cNvPr id="55" name="Group 55"/>
          <p:cNvGrpSpPr/>
          <p:nvPr/>
        </p:nvGrpSpPr>
        <p:grpSpPr>
          <a:xfrm>
            <a:off x="4890849" y="4643437"/>
            <a:ext cx="3538776" cy="5918777"/>
            <a:chOff x="0" y="50482"/>
            <a:chExt cx="3538775" cy="5918775"/>
          </a:xfrm>
        </p:grpSpPr>
        <p:sp>
          <p:nvSpPr>
            <p:cNvPr id="53" name="Shape 53"/>
            <p:cNvSpPr/>
            <p:nvPr/>
          </p:nvSpPr>
          <p:spPr>
            <a:xfrm>
              <a:off x="0" y="50482"/>
              <a:ext cx="3538776" cy="5918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286" y="0"/>
                  </a:moveTo>
                  <a:lnTo>
                    <a:pt x="3286" y="4693"/>
                  </a:lnTo>
                  <a:lnTo>
                    <a:pt x="6339" y="4693"/>
                  </a:lnTo>
                  <a:lnTo>
                    <a:pt x="0" y="21600"/>
                  </a:lnTo>
                  <a:lnTo>
                    <a:pt x="10917" y="4693"/>
                  </a:lnTo>
                  <a:lnTo>
                    <a:pt x="21600" y="4693"/>
                  </a:lnTo>
                  <a:lnTo>
                    <a:pt x="21600" y="0"/>
                  </a:lnTo>
                  <a:lnTo>
                    <a:pt x="6339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54" name="Shape 54"/>
            <p:cNvSpPr/>
            <p:nvPr/>
          </p:nvSpPr>
          <p:spPr>
            <a:xfrm>
              <a:off x="538400" y="215899"/>
              <a:ext cx="3000376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lvl1pPr>
            </a:lstStyle>
            <a:p>
              <a:pPr/>
              <a:r>
                <a:t>_______? Was there  homework?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Shape 57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 algn="ctr"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sz="3900"/>
            </a:lvl1pPr>
          </a:lstStyle>
          <a:p>
            <a:pPr/>
            <a:r>
              <a:t>What is missing in this dialogue?</a:t>
            </a:r>
          </a:p>
        </p:txBody>
      </p:sp>
      <p:grpSp>
        <p:nvGrpSpPr>
          <p:cNvPr id="60" name="Group 60"/>
          <p:cNvGrpSpPr/>
          <p:nvPr/>
        </p:nvGrpSpPr>
        <p:grpSpPr>
          <a:xfrm>
            <a:off x="-4673442" y="1571625"/>
            <a:ext cx="9031130" cy="5990233"/>
            <a:chOff x="0" y="0"/>
            <a:chExt cx="9031128" cy="5990232"/>
          </a:xfrm>
        </p:grpSpPr>
        <p:sp>
          <p:nvSpPr>
            <p:cNvPr id="58" name="Shape 58"/>
            <p:cNvSpPr/>
            <p:nvPr/>
          </p:nvSpPr>
          <p:spPr>
            <a:xfrm>
              <a:off x="0" y="0"/>
              <a:ext cx="9031129" cy="599023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424" y="0"/>
                  </a:moveTo>
                  <a:lnTo>
                    <a:pt x="14424" y="5152"/>
                  </a:lnTo>
                  <a:lnTo>
                    <a:pt x="15620" y="5152"/>
                  </a:lnTo>
                  <a:lnTo>
                    <a:pt x="0" y="21600"/>
                  </a:lnTo>
                  <a:lnTo>
                    <a:pt x="17414" y="5152"/>
                  </a:lnTo>
                  <a:lnTo>
                    <a:pt x="21600" y="5152"/>
                  </a:lnTo>
                  <a:lnTo>
                    <a:pt x="21600" y="0"/>
                  </a:lnTo>
                  <a:lnTo>
                    <a:pt x="15620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59" name="Shape 59"/>
            <p:cNvSpPr/>
            <p:nvPr/>
          </p:nvSpPr>
          <p:spPr>
            <a:xfrm>
              <a:off x="6030753" y="20954"/>
              <a:ext cx="3000376" cy="1386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>
              <a:lvl1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lvl1pPr>
            </a:lstStyle>
            <a:p>
              <a:pPr/>
              <a:r>
                <a:t>Have you seen the Professor Smith? </a:t>
              </a:r>
            </a:p>
          </p:txBody>
        </p:sp>
      </p:grpSp>
      <p:grpSp>
        <p:nvGrpSpPr>
          <p:cNvPr id="63" name="Group 63"/>
          <p:cNvGrpSpPr/>
          <p:nvPr/>
        </p:nvGrpSpPr>
        <p:grpSpPr>
          <a:xfrm>
            <a:off x="4890849" y="2071687"/>
            <a:ext cx="3538776" cy="6905239"/>
            <a:chOff x="0" y="0"/>
            <a:chExt cx="3538775" cy="6905238"/>
          </a:xfrm>
        </p:grpSpPr>
        <p:sp>
          <p:nvSpPr>
            <p:cNvPr id="61" name="Shape 61"/>
            <p:cNvSpPr/>
            <p:nvPr/>
          </p:nvSpPr>
          <p:spPr>
            <a:xfrm>
              <a:off x="0" y="0"/>
              <a:ext cx="3538776" cy="6905238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286" y="0"/>
                  </a:moveTo>
                  <a:lnTo>
                    <a:pt x="3286" y="4693"/>
                  </a:lnTo>
                  <a:lnTo>
                    <a:pt x="6339" y="4693"/>
                  </a:lnTo>
                  <a:lnTo>
                    <a:pt x="0" y="21600"/>
                  </a:lnTo>
                  <a:lnTo>
                    <a:pt x="10917" y="4693"/>
                  </a:lnTo>
                  <a:lnTo>
                    <a:pt x="21600" y="4693"/>
                  </a:lnTo>
                  <a:lnTo>
                    <a:pt x="21600" y="0"/>
                  </a:lnTo>
                  <a:lnTo>
                    <a:pt x="6339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62" name="Shape 62"/>
            <p:cNvSpPr/>
            <p:nvPr/>
          </p:nvSpPr>
          <p:spPr>
            <a:xfrm>
              <a:off x="538400" y="56673"/>
              <a:ext cx="3000376" cy="13868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solidFill>
                    <a:srgbClr val="FF0000"/>
                  </a:solidFill>
                  <a:latin typeface="Cabin"/>
                  <a:ea typeface="Cabin"/>
                  <a:cs typeface="Cabin"/>
                  <a:sym typeface="Cabin"/>
                </a:defRPr>
              </a:pPr>
              <a:r>
                <a:t>I think </a:t>
              </a:r>
              <a:r>
                <a:rPr>
                  <a:solidFill>
                    <a:srgbClr val="000000"/>
                  </a:solidFill>
                </a:rPr>
                <a:t>I saw her in the office, </a:t>
              </a:r>
              <a:r>
                <a:t>but</a:t>
              </a:r>
              <a:r>
                <a:rPr>
                  <a:solidFill>
                    <a:srgbClr val="000000"/>
                  </a:solidFill>
                </a:rPr>
                <a:t> she was in a meeting.</a:t>
              </a:r>
            </a:p>
          </p:txBody>
        </p:sp>
      </p:grpSp>
      <p:grpSp>
        <p:nvGrpSpPr>
          <p:cNvPr id="66" name="Group 66"/>
          <p:cNvGrpSpPr/>
          <p:nvPr/>
        </p:nvGrpSpPr>
        <p:grpSpPr>
          <a:xfrm>
            <a:off x="-4999177" y="3929062"/>
            <a:ext cx="9356865" cy="7311953"/>
            <a:chOff x="0" y="0"/>
            <a:chExt cx="9356863" cy="7311952"/>
          </a:xfrm>
        </p:grpSpPr>
        <p:sp>
          <p:nvSpPr>
            <p:cNvPr id="64" name="Shape 64"/>
            <p:cNvSpPr/>
            <p:nvPr/>
          </p:nvSpPr>
          <p:spPr>
            <a:xfrm>
              <a:off x="0" y="0"/>
              <a:ext cx="9356864" cy="73119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14674" y="0"/>
                  </a:moveTo>
                  <a:lnTo>
                    <a:pt x="14674" y="5487"/>
                  </a:lnTo>
                  <a:lnTo>
                    <a:pt x="15828" y="5487"/>
                  </a:lnTo>
                  <a:lnTo>
                    <a:pt x="0" y="21600"/>
                  </a:lnTo>
                  <a:lnTo>
                    <a:pt x="17560" y="5487"/>
                  </a:lnTo>
                  <a:lnTo>
                    <a:pt x="21600" y="5487"/>
                  </a:lnTo>
                  <a:lnTo>
                    <a:pt x="21600" y="0"/>
                  </a:lnTo>
                  <a:lnTo>
                    <a:pt x="15828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65" name="Shape 65"/>
            <p:cNvSpPr/>
            <p:nvPr/>
          </p:nvSpPr>
          <p:spPr>
            <a:xfrm>
              <a:off x="6356488" y="19367"/>
              <a:ext cx="3000376" cy="18186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solidFill>
                    <a:srgbClr val="FF0000"/>
                  </a:solidFill>
                  <a:latin typeface="Cabin"/>
                  <a:ea typeface="Cabin"/>
                  <a:cs typeface="Cabin"/>
                  <a:sym typeface="Cabin"/>
                </a:defRPr>
              </a:pPr>
              <a:r>
                <a:t>Really</a:t>
              </a:r>
              <a:r>
                <a:rPr>
                  <a:solidFill>
                    <a:srgbClr val="000000"/>
                  </a:solidFill>
                </a:rPr>
                <a:t>? I need her urgently.  </a:t>
              </a:r>
              <a:r>
                <a:t>By the way</a:t>
              </a:r>
              <a:r>
                <a:rPr>
                  <a:solidFill>
                    <a:srgbClr val="000000"/>
                  </a:solidFill>
                </a:rPr>
                <a:t>, did you hand in the homework?</a:t>
              </a:r>
            </a:p>
          </p:txBody>
        </p:sp>
      </p:grpSp>
      <p:grpSp>
        <p:nvGrpSpPr>
          <p:cNvPr id="69" name="Group 69"/>
          <p:cNvGrpSpPr/>
          <p:nvPr/>
        </p:nvGrpSpPr>
        <p:grpSpPr>
          <a:xfrm>
            <a:off x="4890849" y="4643437"/>
            <a:ext cx="3538776" cy="5918777"/>
            <a:chOff x="0" y="50482"/>
            <a:chExt cx="3538775" cy="5918775"/>
          </a:xfrm>
        </p:grpSpPr>
        <p:sp>
          <p:nvSpPr>
            <p:cNvPr id="67" name="Shape 67"/>
            <p:cNvSpPr/>
            <p:nvPr/>
          </p:nvSpPr>
          <p:spPr>
            <a:xfrm>
              <a:off x="0" y="50482"/>
              <a:ext cx="3538776" cy="5918777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21600" fill="norm" stroke="1" extrusionOk="0">
                  <a:moveTo>
                    <a:pt x="3286" y="0"/>
                  </a:moveTo>
                  <a:lnTo>
                    <a:pt x="3286" y="4693"/>
                  </a:lnTo>
                  <a:lnTo>
                    <a:pt x="6339" y="4693"/>
                  </a:lnTo>
                  <a:lnTo>
                    <a:pt x="0" y="21600"/>
                  </a:lnTo>
                  <a:lnTo>
                    <a:pt x="10917" y="4693"/>
                  </a:lnTo>
                  <a:lnTo>
                    <a:pt x="21600" y="4693"/>
                  </a:lnTo>
                  <a:lnTo>
                    <a:pt x="21600" y="0"/>
                  </a:lnTo>
                  <a:lnTo>
                    <a:pt x="6339" y="0"/>
                  </a:lnTo>
                  <a:close/>
                </a:path>
              </a:pathLst>
            </a:custGeom>
            <a:solidFill>
              <a:srgbClr val="FFFFFF"/>
            </a:solidFill>
            <a:ln w="9360" cap="flat">
              <a:solidFill>
                <a:srgbClr val="000000"/>
              </a:solidFill>
              <a:prstDash val="solid"/>
              <a:round/>
            </a:ln>
            <a:effectLst/>
          </p:spPr>
          <p:txBody>
            <a:bodyPr wrap="square" lIns="45719" tIns="45719" rIns="45719" bIns="45719" numCol="1" anchor="ctr">
              <a:no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latin typeface="Cabin"/>
                  <a:ea typeface="Cabin"/>
                  <a:cs typeface="Cabin"/>
                  <a:sym typeface="Cabin"/>
                </a:defRPr>
              </a:pPr>
            </a:p>
          </p:txBody>
        </p:sp>
        <p:sp>
          <p:nvSpPr>
            <p:cNvPr id="68" name="Shape 68"/>
            <p:cNvSpPr/>
            <p:nvPr/>
          </p:nvSpPr>
          <p:spPr>
            <a:xfrm>
              <a:off x="538400" y="215899"/>
              <a:ext cx="3000376" cy="955041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:ma14="http://schemas.microsoft.com/office/mac/drawingml/2011/main" val="1"/>
              </a:ext>
            </a:extLst>
          </p:spPr>
          <p:txBody>
            <a:bodyPr wrap="square" lIns="45719" tIns="45719" rIns="45719" bIns="45719" numCol="1" anchor="ctr">
              <a:spAutoFit/>
            </a:bodyPr>
            <a:lstStyle/>
            <a:p>
              <a:pPr algn="ctr">
                <a:lnSpc>
                  <a:spcPct val="100000"/>
                </a:lnSpc>
                <a:tabLst>
                  <a:tab pos="444500" algn="l"/>
                  <a:tab pos="889000" algn="l"/>
                  <a:tab pos="1346200" algn="l"/>
                  <a:tab pos="1790700" algn="l"/>
                  <a:tab pos="2235200" algn="l"/>
                  <a:tab pos="2692400" algn="l"/>
                  <a:tab pos="3136900" algn="l"/>
                  <a:tab pos="3581400" algn="l"/>
                  <a:tab pos="4038600" algn="l"/>
                  <a:tab pos="4483100" algn="l"/>
                  <a:tab pos="4940300" algn="l"/>
                  <a:tab pos="5384800" algn="l"/>
                  <a:tab pos="5829300" algn="l"/>
                  <a:tab pos="6286500" algn="l"/>
                  <a:tab pos="6731000" algn="l"/>
                  <a:tab pos="7175500" algn="l"/>
                  <a:tab pos="7632700" algn="l"/>
                  <a:tab pos="8077200" algn="l"/>
                  <a:tab pos="8534400" algn="l"/>
                  <a:tab pos="8978900" algn="l"/>
                </a:tabLst>
                <a:defRPr sz="2800">
                  <a:solidFill>
                    <a:srgbClr val="FF0000"/>
                  </a:solidFill>
                  <a:latin typeface="Cabin"/>
                  <a:ea typeface="Cabin"/>
                  <a:cs typeface="Cabin"/>
                  <a:sym typeface="Cabin"/>
                </a:defRPr>
              </a:pPr>
              <a:r>
                <a:t>What</a:t>
              </a:r>
              <a:r>
                <a:rPr>
                  <a:solidFill>
                    <a:srgbClr val="000000"/>
                  </a:solidFill>
                </a:rPr>
                <a:t>? Was there homework? </a:t>
              </a:r>
            </a:p>
          </p:txBody>
        </p:sp>
      </p:grp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Shape 71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Discourse markers</a:t>
            </a:r>
          </a:p>
        </p:txBody>
      </p:sp>
      <p:sp>
        <p:nvSpPr>
          <p:cNvPr id="72" name="Shape 72"/>
          <p:cNvSpPr/>
          <p:nvPr/>
        </p:nvSpPr>
        <p:spPr>
          <a:xfrm>
            <a:off x="1000125" y="1447800"/>
            <a:ext cx="7932738" cy="51206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79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4000">
                <a:latin typeface="Cabin"/>
                <a:ea typeface="Cabin"/>
                <a:cs typeface="Cabin"/>
                <a:sym typeface="Cabin"/>
              </a:defRPr>
            </a:pPr>
            <a:r>
              <a:t>We use these to organise our texts - in writing and in speaking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79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4000">
                <a:latin typeface="Cabin"/>
                <a:ea typeface="Cabin"/>
                <a:cs typeface="Cabin"/>
                <a:sym typeface="Cabin"/>
              </a:defRPr>
            </a:pP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79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4000">
                <a:latin typeface="Cabin"/>
                <a:ea typeface="Cabin"/>
                <a:cs typeface="Cabin"/>
                <a:sym typeface="Cabin"/>
              </a:defRPr>
            </a:pPr>
            <a:r>
              <a:t>Using discourse markers well makes a text more natural - not using them (or using them wrongly) makes a speaker sound unnatural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72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7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7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7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2" grpId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Shape 74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Discourse markers</a:t>
            </a:r>
          </a:p>
        </p:txBody>
      </p:sp>
      <p:sp>
        <p:nvSpPr>
          <p:cNvPr id="75" name="Shape 75"/>
          <p:cNvSpPr/>
          <p:nvPr/>
        </p:nvSpPr>
        <p:spPr>
          <a:xfrm>
            <a:off x="1000125" y="1447800"/>
            <a:ext cx="7932738" cy="53873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Ok, </a:t>
            </a:r>
            <a:r>
              <a:rPr b="1" u="sng">
                <a:solidFill>
                  <a:srgbClr val="7030A0"/>
                </a:solidFill>
              </a:rPr>
              <a:t>now</a:t>
            </a:r>
            <a:r>
              <a:t>, we are going to talk about the evaluation.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Oh</a:t>
            </a:r>
            <a:r>
              <a:rPr b="0" u="none">
                <a:solidFill>
                  <a:srgbClr val="000000"/>
                </a:solidFill>
              </a:rPr>
              <a:t>, that’s wonderful.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Well</a:t>
            </a:r>
            <a:r>
              <a:rPr b="0" u="none">
                <a:solidFill>
                  <a:srgbClr val="000000"/>
                </a:solidFill>
              </a:rPr>
              <a:t>, I think that’s all for now.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Time is off, </a:t>
            </a:r>
            <a:r>
              <a:rPr b="1">
                <a:solidFill>
                  <a:srgbClr val="7030A0"/>
                </a:solidFill>
              </a:rPr>
              <a:t>so</a:t>
            </a:r>
            <a:r>
              <a:t> I’ll pass picking up the papers.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She’s nice, </a:t>
            </a:r>
            <a:r>
              <a:rPr b="1">
                <a:solidFill>
                  <a:srgbClr val="7030A0"/>
                </a:solidFill>
              </a:rPr>
              <a:t>but</a:t>
            </a:r>
            <a:r>
              <a:t> her mother is a witch.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This is mine; </a:t>
            </a:r>
            <a:r>
              <a:rPr b="1">
                <a:solidFill>
                  <a:srgbClr val="7030A0"/>
                </a:solidFill>
              </a:rPr>
              <a:t>I mean</a:t>
            </a:r>
            <a:r>
              <a:t>, I bougth it.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75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500"/>
                                        <p:tgtEl>
                                          <p:spTgt spid="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500"/>
                                        <p:tgtEl>
                                          <p:spTgt spid="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5" grpId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Discourse markers</a:t>
            </a:r>
          </a:p>
        </p:txBody>
      </p:sp>
      <p:sp>
        <p:nvSpPr>
          <p:cNvPr id="78" name="Shape 78"/>
          <p:cNvSpPr/>
          <p:nvPr/>
        </p:nvSpPr>
        <p:spPr>
          <a:xfrm>
            <a:off x="1000125" y="1447800"/>
            <a:ext cx="7932738" cy="48412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Now: </a:t>
            </a:r>
            <a:r>
              <a:rPr u="none"/>
              <a:t> </a:t>
            </a:r>
            <a:r>
              <a:rPr b="0" u="none">
                <a:solidFill>
                  <a:srgbClr val="000000"/>
                </a:solidFill>
              </a:rPr>
              <a:t>signals the initiation of a new idea.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Oh</a:t>
            </a:r>
            <a:r>
              <a:rPr u="none"/>
              <a:t>: </a:t>
            </a:r>
            <a:r>
              <a:rPr b="0" u="none">
                <a:solidFill>
                  <a:srgbClr val="000000"/>
                </a:solidFill>
              </a:rPr>
              <a:t>signals amazement or surprise.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Well:</a:t>
            </a:r>
            <a:r>
              <a:rPr u="none"/>
              <a:t> </a:t>
            </a:r>
            <a:r>
              <a:rPr b="0" u="none">
                <a:solidFill>
                  <a:srgbClr val="000000"/>
                </a:solidFill>
              </a:rPr>
              <a:t>signals the initiation of a turn.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So:</a:t>
            </a:r>
            <a:r>
              <a:rPr u="none"/>
              <a:t> </a:t>
            </a:r>
            <a:r>
              <a:rPr b="0" u="none">
                <a:solidFill>
                  <a:srgbClr val="000000"/>
                </a:solidFill>
              </a:rPr>
              <a:t>signals the consequence of the previous idea. (or …..?)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But:</a:t>
            </a:r>
            <a:r>
              <a:rPr u="none"/>
              <a:t> </a:t>
            </a:r>
            <a:r>
              <a:rPr b="0" u="none">
                <a:solidFill>
                  <a:srgbClr val="000000"/>
                </a:solidFill>
              </a:rPr>
              <a:t>signals a contrasting idea. 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3600" u="sng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I mean: </a:t>
            </a:r>
            <a:r>
              <a:rPr b="0" u="none">
                <a:solidFill>
                  <a:srgbClr val="000000"/>
                </a:solidFill>
              </a:rPr>
              <a:t>signals clarification. 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78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7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7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7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7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9" fill="hold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0" dur="500"/>
                                        <p:tgtEl>
                                          <p:spTgt spid="7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34" fill="hold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35" dur="500"/>
                                        <p:tgtEl>
                                          <p:spTgt spid="78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78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Shape 80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Discourse markers</a:t>
            </a:r>
          </a:p>
        </p:txBody>
      </p:sp>
      <p:sp>
        <p:nvSpPr>
          <p:cNvPr id="81" name="Shape 81"/>
          <p:cNvSpPr/>
          <p:nvPr/>
        </p:nvSpPr>
        <p:spPr>
          <a:xfrm>
            <a:off x="1000125" y="1447800"/>
            <a:ext cx="7932738" cy="52349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“They serve to show that what is being said is connected to what has been said” (Schifrin, 1997).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In a speaker’s turn or across speakers’ turns.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Local level: Linking adjacent utterances</a:t>
            </a:r>
          </a:p>
          <a:p>
            <a:pPr marL="363537" indent="-288925">
              <a:lnSpc>
                <a:spcPct val="100000"/>
              </a:lnSpc>
              <a:spcBef>
                <a:spcPts val="600"/>
              </a:spcBef>
              <a:buClr>
                <a:srgbClr val="DDDDDD"/>
              </a:buClr>
              <a:buSzPct val="81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sz="3600">
                <a:latin typeface="Cabin"/>
                <a:ea typeface="Cabin"/>
                <a:cs typeface="Cabin"/>
                <a:sym typeface="Cabin"/>
              </a:defRPr>
            </a:pPr>
            <a:r>
              <a:t>Global level: Segmenting larger chunks in discourse.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  <p:timing>
    <p:tnLst>
      <p:par>
        <p:cTn id="1" nodeType="tmRoot" restart="never" dur="indefinite" fill="hold">
          <p:childTnLst>
            <p:seq concurrent="1" prevAc="none" nextAc="seek">
              <p:cTn id="2" nodeType="mainSeq" dur="indefinite" fill="hold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6" fill="hold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7" dur="500"/>
                                        <p:tgtEl>
                                          <p:spTgt spid="81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Class="entr" nodeType="withEffect" presetSubtype="0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9" fill="hold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0" dur="500"/>
                                        <p:tgtEl>
                                          <p:spTgt spid="8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4" fill="hold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15" dur="500"/>
                                        <p:tgtEl>
                                          <p:spTgt spid="8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19" fill="hold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0" dur="500"/>
                                        <p:tgtEl>
                                          <p:spTgt spid="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Class="entr" nodeType="clickEffect" presetID="9" grpId="1" fill="hold">
                                  <p:stCondLst>
                                    <p:cond delay="0"/>
                                  </p:stCondLst>
                                  <p:iterate type="el" backwards="0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24" fill="hold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dissolve" transition="in">
                                      <p:cBhvr>
                                        <p:cTn id="25" dur="500"/>
                                        <p:tgtEl>
                                          <p:spTgt spid="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  <p:bldLst>
      <p:bldP build="p" bldLvl="5" animBg="1" rev="0" advAuto="0" spid="81" grpId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Shape 83"/>
          <p:cNvSpPr/>
          <p:nvPr>
            <p:ph type="title"/>
          </p:nvPr>
        </p:nvSpPr>
        <p:spPr>
          <a:xfrm>
            <a:off x="1435100" y="274637"/>
            <a:ext cx="7497763" cy="1143001"/>
          </a:xfrm>
          <a:prstGeom prst="rect">
            <a:avLst/>
          </a:prstGeom>
        </p:spPr>
        <p:txBody>
          <a:bodyPr lIns="45719" tIns="45719" rIns="45719" bIns="45719"/>
          <a:lstStyle>
            <a:lvl1pPr>
              <a:lnSpc>
                <a:spcPct val="100000"/>
              </a:lnSpc>
              <a:tabLst>
                <a:tab pos="444500" algn="l"/>
                <a:tab pos="889000" algn="l"/>
                <a:tab pos="1346200" algn="l"/>
                <a:tab pos="1790700" algn="l"/>
                <a:tab pos="2235200" algn="l"/>
                <a:tab pos="2692400" algn="l"/>
                <a:tab pos="3136900" algn="l"/>
                <a:tab pos="3581400" algn="l"/>
                <a:tab pos="4038600" algn="l"/>
                <a:tab pos="4483100" algn="l"/>
                <a:tab pos="4940300" algn="l"/>
                <a:tab pos="5384800" algn="l"/>
                <a:tab pos="5829300" algn="l"/>
                <a:tab pos="6286500" algn="l"/>
                <a:tab pos="6731000" algn="l"/>
                <a:tab pos="7175500" algn="l"/>
                <a:tab pos="7632700" algn="l"/>
                <a:tab pos="8077200" algn="l"/>
                <a:tab pos="8534400" algn="l"/>
                <a:tab pos="8978900" algn="l"/>
              </a:tabLst>
              <a:defRPr b="1" sz="4300"/>
            </a:lvl1pPr>
          </a:lstStyle>
          <a:p>
            <a:pPr/>
            <a:r>
              <a:t>Discourse markers</a:t>
            </a:r>
          </a:p>
        </p:txBody>
      </p:sp>
      <p:sp>
        <p:nvSpPr>
          <p:cNvPr id="84" name="Shape 84"/>
          <p:cNvSpPr/>
          <p:nvPr/>
        </p:nvSpPr>
        <p:spPr>
          <a:xfrm>
            <a:off x="720725" y="1417637"/>
            <a:ext cx="7932738" cy="36347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719" rIns="45719">
            <a:spAutoFit/>
          </a:bodyPr>
          <a:lstStyle/>
          <a:p>
            <a:pPr marL="363537" indent="-363537">
              <a:lnSpc>
                <a:spcPct val="100000"/>
              </a:lnSpc>
              <a:buClr>
                <a:srgbClr val="DDDDDD"/>
              </a:buClr>
              <a:buSzPct val="166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2600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Conversational transitions:  </a:t>
            </a:r>
            <a:r>
              <a:rPr b="0" i="1">
                <a:solidFill>
                  <a:srgbClr val="000000"/>
                </a:solidFill>
              </a:rPr>
              <a:t>By the way, in fact, that is, that reminds me, etc.</a:t>
            </a:r>
            <a:endParaRPr i="1"/>
          </a:p>
          <a:p>
            <a:pPr marL="363537" indent="-363537">
              <a:lnSpc>
                <a:spcPct val="100000"/>
              </a:lnSpc>
              <a:buClr>
                <a:srgbClr val="DDDDDD"/>
              </a:buClr>
              <a:buSzPct val="166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2600">
                <a:solidFill>
                  <a:srgbClr val="7030A0"/>
                </a:solidFill>
                <a:latin typeface="Cabin"/>
                <a:ea typeface="Cabin"/>
                <a:cs typeface="Cabin"/>
                <a:sym typeface="Cabin"/>
              </a:defRPr>
            </a:pPr>
            <a:r>
              <a:t>Overtures: </a:t>
            </a:r>
            <a:r>
              <a:rPr b="0" i="1">
                <a:solidFill>
                  <a:srgbClr val="000000"/>
                </a:solidFill>
              </a:rPr>
              <a:t>I would have thought, Like I say, The question is, There again, What we can do is, You mean to say, Going back to, etc.</a:t>
            </a:r>
            <a:r>
              <a:rPr b="0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>
                <a:solidFill>
                  <a:srgbClr val="000000"/>
                </a:solidFill>
              </a:rPr>
              <a:t>(They serve to launch utterances)</a:t>
            </a:r>
          </a:p>
          <a:p>
            <a:pPr marL="363537" indent="-363537">
              <a:lnSpc>
                <a:spcPct val="100000"/>
              </a:lnSpc>
              <a:buClr>
                <a:srgbClr val="674EA7"/>
              </a:buClr>
              <a:buSzPct val="166000"/>
              <a:buFont typeface="Arial"/>
              <a:buChar char="•"/>
              <a:tabLst>
                <a:tab pos="355600" algn="l"/>
                <a:tab pos="800100" algn="l"/>
                <a:tab pos="1257300" algn="l"/>
                <a:tab pos="1701800" algn="l"/>
                <a:tab pos="2159000" algn="l"/>
                <a:tab pos="2603500" algn="l"/>
                <a:tab pos="3048000" algn="l"/>
                <a:tab pos="3505200" algn="l"/>
                <a:tab pos="3949700" algn="l"/>
                <a:tab pos="4394200" algn="l"/>
                <a:tab pos="4851400" algn="l"/>
                <a:tab pos="5295900" algn="l"/>
                <a:tab pos="5753100" algn="l"/>
                <a:tab pos="6197600" algn="l"/>
                <a:tab pos="6642100" algn="l"/>
                <a:tab pos="7099300" algn="l"/>
                <a:tab pos="7543800" algn="l"/>
                <a:tab pos="7988300" algn="l"/>
                <a:tab pos="8445500" algn="l"/>
                <a:tab pos="8890000" algn="l"/>
                <a:tab pos="9347200" algn="l"/>
              </a:tabLst>
              <a:defRPr b="1" sz="2600">
                <a:solidFill>
                  <a:srgbClr val="674EA7"/>
                </a:solidFill>
                <a:latin typeface="Arial"/>
                <a:ea typeface="Arial"/>
                <a:cs typeface="Arial"/>
                <a:sym typeface="Arial"/>
              </a:defRPr>
            </a:pPr>
            <a:r>
              <a:t>Tails: </a:t>
            </a:r>
            <a:r>
              <a:rPr b="0" i="1">
                <a:solidFill>
                  <a:srgbClr val="000000"/>
                </a:solidFill>
              </a:rPr>
              <a:t>Though, actually, anyway, I guess.</a:t>
            </a:r>
            <a:r>
              <a:rPr b="0">
                <a:solidFill>
                  <a:srgbClr val="000000"/>
                </a:solidFill>
              </a:rPr>
              <a:t> (Tag questions and vague identifiers also form part of this category)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advClick="1" p14:dur="1200">
        <p:dissolve/>
      </p:transition>
    </mc:Choice>
    <mc:Fallback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Office">
  <a:themeElements>
    <a:clrScheme name="Offic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CC99"/>
      </a:accent1>
      <a:accent2>
        <a:srgbClr val="3333CC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FF00FF"/>
      </a:folHlink>
    </a:clrScheme>
    <a:fontScheme name="Office">
      <a:majorFont>
        <a:latin typeface="Helvetica"/>
        <a:ea typeface="Helvetica"/>
        <a:cs typeface="Helvetica"/>
      </a:majorFont>
      <a:minorFont>
        <a:latin typeface="Times New Roman"/>
        <a:ea typeface="Times New Roman"/>
        <a:cs typeface="Times New Roma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45719" tIns="45719" rIns="45719" bIns="45719" numCol="1" spcCol="38100" rtlCol="0" anchor="t" upright="0">
        <a:spAutoFit/>
      </a:bodyPr>
      <a:lstStyle>
        <a:defPPr marL="0" marR="0" indent="0" algn="l" defTabSz="449262" rtl="0" fontAlgn="auto" latinLnBrk="0" hangingPunct="0">
          <a:lnSpc>
            <a:spcPct val="93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Times New Roman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