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e539dd5e56_2_4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e539dd5e56_2_4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e539dd5e56_2_7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e539dd5e56_2_7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e539dd5e56_2_7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ge539dd5e56_2_7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e539dd5e56_2_8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ge539dd5e56_2_8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e539dd5e56_2_8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ge539dd5e56_2_8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e539dd5e56_2_9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e539dd5e56_2_9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e539dd5e56_2_9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ge539dd5e56_2_9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e539dd5e56_2_10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e539dd5e56_2_10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e539dd5e56_2_10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ge539dd5e56_2_10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e539dd5e56_2_1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ge539dd5e56_2_1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e539dd5e56_2_1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ge539dd5e56_2_1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e539dd5e56_2_5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e539dd5e56_2_5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e539dd5e56_2_12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ge539dd5e56_2_1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e539dd5e56_2_13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ge539dd5e56_2_1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e539dd5e56_2_13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ge539dd5e56_2_1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e628996052_1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e628996052_1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e539dd5e56_2_14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ge539dd5e56_2_1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e539dd5e56_2_5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e539dd5e56_2_5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e539dd5e56_2_6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e539dd5e56_2_6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e539dd5e56_2_6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e539dd5e56_2_6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e539dd5e56_2_7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ge539dd5e56_2_7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e539dd5e56_2_1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e539dd5e56_2_1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e539dd5e56_0_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ge539dd5e56_0_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e539dd5e56_0_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e539dd5e56_0_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>
                <a:solidFill>
                  <a:srgbClr val="888888"/>
                </a:solidFill>
              </a:defRPr>
            </a:lvl1pPr>
            <a:lvl2pPr indent="-228600" lvl="1" marL="9144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>
                <a:solidFill>
                  <a:srgbClr val="888888"/>
                </a:solidFill>
              </a:defRPr>
            </a:lvl2pPr>
            <a:lvl3pPr indent="-228600" lvl="2" marL="13716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>
                <a:solidFill>
                  <a:srgbClr val="888888"/>
                </a:solidFill>
              </a:defRPr>
            </a:lvl3pPr>
            <a:lvl4pPr indent="-228600" lvl="3" marL="18288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>
                <a:solidFill>
                  <a:srgbClr val="888888"/>
                </a:solidFill>
              </a:defRPr>
            </a:lvl4pPr>
            <a:lvl5pPr indent="-228600" lvl="4" marL="228600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tx">
  <p:cSld name="TITLE_AND_BOD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>
  <p:cSld name="白紙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>
  <p:cSld name="2 つのコンテンツ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7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" type="body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1pPr>
            <a:lvl2pPr indent="-406400" lvl="1" marL="9144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–"/>
              <a:defRPr sz="2800"/>
            </a:lvl2pPr>
            <a:lvl3pPr indent="-406400" lvl="2" marL="1371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3pPr>
            <a:lvl4pPr indent="-406400" lvl="3" marL="1828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–"/>
              <a:defRPr sz="2800"/>
            </a:lvl4pPr>
            <a:lvl5pPr indent="-406400" lvl="4" marL="2286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»"/>
              <a:defRPr sz="2800"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>
  <p:cSld name="セクション見出し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722312" y="3305175"/>
            <a:ext cx="7772401" cy="10215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>
            <a:off x="722312" y="2180035"/>
            <a:ext cx="7772401" cy="112514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>
                <a:solidFill>
                  <a:srgbClr val="888888"/>
                </a:solidFill>
              </a:defRPr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>
  <p:cSld name="比較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>
            <a:off x="457200" y="1151334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sz="24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sz="24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sz="24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1" sz="2400"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2" type="body"/>
          </p:nvPr>
        </p:nvSpPr>
        <p:spPr>
          <a:xfrm>
            <a:off x="4645025" y="1151333"/>
            <a:ext cx="4041775" cy="4798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>
  <p:cSld name="タイトルのみ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&#10;コンテンツ">
  <p:cSld name="タイトル付きの&#10;コンテンツ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"/>
          <p:cNvSpPr txBox="1"/>
          <p:nvPr>
            <p:ph type="title"/>
          </p:nvPr>
        </p:nvSpPr>
        <p:spPr>
          <a:xfrm>
            <a:off x="457200" y="204788"/>
            <a:ext cx="3008315" cy="871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" type="body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2" type="body"/>
          </p:nvPr>
        </p:nvSpPr>
        <p:spPr>
          <a:xfrm>
            <a:off x="457198" y="1076325"/>
            <a:ext cx="3008316" cy="35182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21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>
  <p:cSld name="タイトル付きの図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2"/>
          <p:cNvSpPr txBox="1"/>
          <p:nvPr>
            <p:ph type="title"/>
          </p:nvPr>
        </p:nvSpPr>
        <p:spPr>
          <a:xfrm>
            <a:off x="1792288" y="3600450"/>
            <a:ext cx="5486402" cy="4250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87" name="Google Shape;87;p22"/>
          <p:cNvSpPr/>
          <p:nvPr>
            <p:ph idx="2" type="pic"/>
          </p:nvPr>
        </p:nvSpPr>
        <p:spPr>
          <a:xfrm>
            <a:off x="1792288" y="459581"/>
            <a:ext cx="5486402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22"/>
          <p:cNvSpPr txBox="1"/>
          <p:nvPr>
            <p:ph idx="1" type="body"/>
          </p:nvPr>
        </p:nvSpPr>
        <p:spPr>
          <a:xfrm>
            <a:off x="1792288" y="4025503"/>
            <a:ext cx="5486402" cy="603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/>
            </a:lvl2pPr>
            <a:lvl3pPr indent="-228600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/>
            </a:lvl3pPr>
            <a:lvl4pPr indent="-22860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&#10;縦書きテキスト">
  <p:cSld name="タイトルと&#10;縦書きテキスト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3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92" name="Google Shape;92;p23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23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>
  <p:cSld name="縦書きタイトルと&#10;縦書きテキスト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4"/>
          <p:cNvSpPr txBox="1"/>
          <p:nvPr>
            <p:ph type="title"/>
          </p:nvPr>
        </p:nvSpPr>
        <p:spPr>
          <a:xfrm>
            <a:off x="6629400" y="205978"/>
            <a:ext cx="2057400" cy="43886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96" name="Google Shape;96;p24"/>
          <p:cNvSpPr txBox="1"/>
          <p:nvPr>
            <p:ph idx="1" type="body"/>
          </p:nvPr>
        </p:nvSpPr>
        <p:spPr>
          <a:xfrm>
            <a:off x="457200" y="205978"/>
            <a:ext cx="6019800" cy="4388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4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318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31800" lvl="2" marL="1371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31800" lvl="3" marL="1828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–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31800" lvl="4" marL="22860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»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31800" lvl="5" marL="2743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31800" lvl="6" marL="3200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31800" lvl="7" marL="36576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31800" lvl="8" marL="41148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28179" y="4811071"/>
            <a:ext cx="258622" cy="18622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www.youtube.com/watch?v=AnNf_z4LQ7A" TargetMode="External"/><Relationship Id="rId4" Type="http://schemas.openxmlformats.org/officeDocument/2006/relationships/image" Target="../media/image1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www.youtube.com/user/realenglish1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4.xml"/><Relationship Id="rId3" Type="http://schemas.openxmlformats.org/officeDocument/2006/relationships/hyperlink" Target="https://youglish.com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5"/>
          <p:cNvSpPr txBox="1"/>
          <p:nvPr>
            <p:ph idx="4294967295"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GB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to learn English pronunciation</a:t>
            </a:r>
            <a:endParaRPr/>
          </a:p>
        </p:txBody>
      </p:sp>
      <p:sp>
        <p:nvSpPr>
          <p:cNvPr id="103" name="Google Shape;103;p25"/>
          <p:cNvSpPr txBox="1"/>
          <p:nvPr>
            <p:ph idx="4294967295" type="subTitle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rPr b="0" i="0" lang="en-GB" sz="3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Michael Carroll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4"/>
          <p:cNvSpPr txBox="1"/>
          <p:nvPr/>
        </p:nvSpPr>
        <p:spPr>
          <a:xfrm>
            <a:off x="183600" y="464700"/>
            <a:ext cx="8776800" cy="34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25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GB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SALly speaks SPAnish, but NOT very WELL 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25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GB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she TRIES to speak SPAnish you REALly can’t TELL</a:t>
            </a:r>
            <a:endParaRPr sz="800"/>
          </a:p>
          <a:p>
            <a:pPr indent="0" lvl="0" marL="0" marR="0" rtl="0" algn="l">
              <a:lnSpc>
                <a:spcPct val="25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GB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LANGuage she’S SPEAKing - or TRYing t’ SPEAK</a:t>
            </a:r>
            <a:endParaRPr sz="8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GB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FIRST time I HEARD her I THOUGH dit was GREEK.</a:t>
            </a:r>
            <a:endParaRPr sz="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5"/>
          <p:cNvSpPr txBox="1"/>
          <p:nvPr/>
        </p:nvSpPr>
        <p:spPr>
          <a:xfrm>
            <a:off x="221775" y="1037160"/>
            <a:ext cx="9132300" cy="3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25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SALly </a:t>
            </a:r>
            <a:r>
              <a:rPr b="1" i="0" lang="en-GB" sz="14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speaks</a:t>
            </a: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SPA</a:t>
            </a:r>
            <a:r>
              <a:rPr b="1" i="0" lang="en-GB" sz="16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nish</a:t>
            </a: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0" lang="en-GB" sz="14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but</a:t>
            </a: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NOT </a:t>
            </a:r>
            <a:r>
              <a:rPr b="1" i="0" lang="en-GB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very</a:t>
            </a: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WELL 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25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33"/>
              <a:buFont typeface="Arial"/>
              <a:buNone/>
            </a:pPr>
            <a:r>
              <a:rPr b="1" i="0" lang="en-GB" sz="16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she</a:t>
            </a: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TRIES to speak SPAnish you REALly can’t TELL</a:t>
            </a:r>
            <a:endParaRPr sz="1100"/>
          </a:p>
          <a:p>
            <a:pPr indent="0" lvl="0" marL="0" marR="0" rtl="0" algn="l">
              <a:lnSpc>
                <a:spcPct val="25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LANGuage she</a:t>
            </a:r>
            <a:r>
              <a:rPr b="1" i="0" lang="en-GB" sz="6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’S</a:t>
            </a: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SPEAKing - or TRYing </a:t>
            </a:r>
            <a:r>
              <a:rPr b="1" i="0" lang="en-GB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t’</a:t>
            </a: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SPEAK</a:t>
            </a:r>
            <a:endParaRPr sz="11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FIRST time I HEARD </a:t>
            </a:r>
            <a:r>
              <a:rPr b="1" i="0" lang="en-GB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 I THOUGH </a:t>
            </a:r>
            <a:r>
              <a:rPr b="1" i="0" lang="en-GB" sz="20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dit was </a:t>
            </a:r>
            <a:r>
              <a:rPr b="1" i="0" lang="en-GB" sz="2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GREEK.</a:t>
            </a:r>
            <a:endParaRPr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6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62"/>
              <a:buFont typeface="Arial"/>
              <a:buNone/>
            </a:pPr>
            <a:r>
              <a:rPr lang="en-GB" sz="3762"/>
              <a:t>Suprasegmental pronunciation</a:t>
            </a:r>
            <a:br>
              <a:rPr lang="en-GB" sz="3762"/>
            </a:br>
            <a:r>
              <a:rPr lang="en-GB" sz="3762"/>
              <a:t>英語の発音に関して超分節的特徴</a:t>
            </a:r>
            <a:endParaRPr/>
          </a:p>
        </p:txBody>
      </p:sp>
      <p:sp>
        <p:nvSpPr>
          <p:cNvPr id="160" name="Google Shape;160;p36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-GB" sz="3000"/>
              <a:t>Would you be interested in going to a movie?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t/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t/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200"/>
              <a:buNone/>
            </a:pPr>
            <a:r>
              <a:rPr lang="en-GB" sz="2200"/>
              <a:t>Would /you /be /in/ter/est/ed /in /go/ing /to /a mo/vie?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200"/>
              <a:buNone/>
            </a:pPr>
            <a:r>
              <a:t/>
            </a:r>
            <a:endParaRPr sz="2200"/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200"/>
              <a:buNone/>
            </a:pPr>
            <a:r>
              <a:rPr lang="en-GB" sz="2200"/>
              <a:t>Jyu-bi            </a:t>
            </a:r>
            <a:r>
              <a:rPr b="1" lang="en-GB" sz="3000"/>
              <a:t>IN</a:t>
            </a:r>
            <a:r>
              <a:rPr lang="en-GB" sz="2200"/>
              <a:t>-tres-te         ｄin-</a:t>
            </a:r>
            <a:r>
              <a:rPr b="1" lang="en-GB" sz="3000"/>
              <a:t>GO</a:t>
            </a:r>
            <a:r>
              <a:rPr lang="en-GB" sz="2200"/>
              <a:t>-in          twa-</a:t>
            </a:r>
            <a:r>
              <a:rPr b="1" lang="en-GB" sz="3000"/>
              <a:t>MO</a:t>
            </a:r>
            <a:r>
              <a:rPr lang="en-GB" sz="2200"/>
              <a:t>-vi  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200"/>
              <a:buNone/>
            </a:pPr>
            <a:r>
              <a:rPr lang="en-GB" sz="2200"/>
              <a:t>言葉の最後の音を次の言葉の最初の音に繋がっている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7"/>
          <p:cNvSpPr txBox="1"/>
          <p:nvPr/>
        </p:nvSpPr>
        <p:spPr>
          <a:xfrm>
            <a:off x="1182708" y="2380210"/>
            <a:ext cx="6778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25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GB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SALly </a:t>
            </a:r>
            <a:r>
              <a:rPr b="1" i="0" lang="en-GB" sz="1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speak</a:t>
            </a:r>
            <a:r>
              <a:rPr b="1" i="0" lang="en-GB" sz="1733" u="none" cap="none" strike="sng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b="1" i="0" lang="en-GB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SPA</a:t>
            </a:r>
            <a:r>
              <a:rPr b="1" i="0" lang="en-GB" sz="19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nish</a:t>
            </a:r>
            <a:r>
              <a:rPr b="1" i="0" lang="en-GB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0" lang="en-GB" sz="1733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</a:t>
            </a:r>
            <a:r>
              <a:rPr b="1" lang="en-GB" sz="1733"/>
              <a:t>’</a:t>
            </a:r>
            <a:r>
              <a:rPr b="1" i="0" lang="en-GB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NOT </a:t>
            </a:r>
            <a:r>
              <a:rPr b="1" i="0" lang="en-GB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very</a:t>
            </a:r>
            <a:r>
              <a:rPr b="1" i="0" lang="en-GB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WELL </a:t>
            </a:r>
            <a:endParaRPr/>
          </a:p>
        </p:txBody>
      </p:sp>
      <p:sp>
        <p:nvSpPr>
          <p:cNvPr id="166" name="Google Shape;166;p37"/>
          <p:cNvSpPr txBox="1"/>
          <p:nvPr/>
        </p:nvSpPr>
        <p:spPr>
          <a:xfrm>
            <a:off x="568209" y="1070611"/>
            <a:ext cx="8007582" cy="4781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</a:pPr>
            <a:r>
              <a:rPr b="0" i="0" lang="en-GB" sz="3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Sally speaks Spanish, but not very well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8"/>
          <p:cNvSpPr txBox="1"/>
          <p:nvPr>
            <p:ph type="title"/>
          </p:nvPr>
        </p:nvSpPr>
        <p:spPr>
          <a:xfrm>
            <a:off x="395536" y="205978"/>
            <a:ext cx="8291263" cy="38779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3600"/>
              <a:t>Segmentals</a:t>
            </a:r>
            <a:br>
              <a:rPr lang="en-GB" sz="3600"/>
            </a:br>
            <a:r>
              <a:rPr lang="en-GB" sz="3600"/>
              <a:t>（個々の発音）ー日本語</a:t>
            </a:r>
            <a:br>
              <a:rPr lang="en-GB" sz="3600"/>
            </a:br>
            <a:br>
              <a:rPr lang="en-GB" sz="3600"/>
            </a:br>
            <a:r>
              <a:rPr lang="en-GB" sz="3600"/>
              <a:t>Supra-segmentals</a:t>
            </a:r>
            <a:br>
              <a:rPr lang="en-GB" sz="3600"/>
            </a:br>
            <a:r>
              <a:rPr lang="en-GB" sz="3600"/>
              <a:t>（全体的なリズムやストレス）ー　英語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9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GB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日本語　</a:t>
            </a:r>
            <a:r>
              <a:rPr lang="en-GB"/>
              <a:t>ー　音節拍</a:t>
            </a:r>
            <a:endParaRPr/>
          </a:p>
        </p:txBody>
      </p:sp>
      <p:sp>
        <p:nvSpPr>
          <p:cNvPr id="177" name="Google Shape;177;p39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</a:pP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映画を見に行く、どうですか？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エーいーがーをーみーにーいーくーどーうーでーすーか？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0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lang="en-GB" sz="2900"/>
              <a:t>English 　ー Don’t say each</a:t>
            </a:r>
            <a:r>
              <a:rPr lang="en-GB" sz="2900"/>
              <a:t> s</a:t>
            </a:r>
            <a:r>
              <a:rPr lang="en-GB" sz="2900"/>
              <a:t>yllable the same</a:t>
            </a:r>
            <a:br>
              <a:rPr lang="en-GB" sz="2900"/>
            </a:br>
            <a:endParaRPr/>
          </a:p>
        </p:txBody>
      </p:sp>
      <p:sp>
        <p:nvSpPr>
          <p:cNvPr id="183" name="Google Shape;183;p40"/>
          <p:cNvSpPr txBox="1"/>
          <p:nvPr>
            <p:ph idx="1" type="body"/>
          </p:nvPr>
        </p:nvSpPr>
        <p:spPr>
          <a:xfrm>
            <a:off x="537650" y="637050"/>
            <a:ext cx="8229600" cy="40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397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34290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-GB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Would you be interested in going to a movie?</a:t>
            </a:r>
            <a:endParaRPr sz="3000"/>
          </a:p>
          <a:p>
            <a:pPr indent="-139700" lvl="0" marL="34290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34290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-GB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Would /you /be /in/ter/est/ed /in /go/ing /to /a mo/vie?</a:t>
            </a:r>
            <a:endParaRPr sz="3000"/>
          </a:p>
          <a:p>
            <a:pPr indent="-139700" lvl="0" marL="34290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b="0" i="0" lang="en-GB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don’t say it like this in English</a:t>
            </a:r>
            <a:endParaRPr sz="3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41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GB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STRESS only the main words</a:t>
            </a:r>
            <a:endParaRPr/>
          </a:p>
        </p:txBody>
      </p:sp>
      <p:sp>
        <p:nvSpPr>
          <p:cNvPr id="189" name="Google Shape;189;p41"/>
          <p:cNvSpPr txBox="1"/>
          <p:nvPr>
            <p:ph idx="1" type="body"/>
          </p:nvPr>
        </p:nvSpPr>
        <p:spPr>
          <a:xfrm>
            <a:off x="457200" y="1209675"/>
            <a:ext cx="8229600" cy="39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lnSpcReduction="20000"/>
          </a:bodyPr>
          <a:lstStyle/>
          <a:p>
            <a:pPr indent="-296538" lvl="0" marL="296538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72"/>
              <a:buChar char="•"/>
            </a:pPr>
            <a:r>
              <a:rPr lang="en-GB" sz="1472"/>
              <a:t>Would you be </a:t>
            </a:r>
            <a:r>
              <a:rPr lang="en-GB" sz="2760"/>
              <a:t>INTERESTED </a:t>
            </a:r>
            <a:r>
              <a:rPr lang="en-GB" sz="1472"/>
              <a:t>in</a:t>
            </a:r>
            <a:r>
              <a:rPr lang="en-GB" sz="2760"/>
              <a:t> GOING </a:t>
            </a:r>
            <a:r>
              <a:rPr lang="en-GB" sz="1472"/>
              <a:t>to a</a:t>
            </a:r>
            <a:r>
              <a:rPr lang="en-GB" sz="2760"/>
              <a:t> MOVIE?</a:t>
            </a:r>
            <a:endParaRPr/>
          </a:p>
          <a:p>
            <a:pPr indent="-121278" lvl="0" marL="296538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760"/>
              <a:buNone/>
            </a:pPr>
            <a:r>
              <a:t/>
            </a:r>
            <a:endParaRPr sz="2760"/>
          </a:p>
          <a:p>
            <a:pPr indent="-296538" lvl="0" marL="296538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760"/>
              <a:buChar char="•"/>
            </a:pPr>
            <a:r>
              <a:rPr lang="en-GB" sz="2760"/>
              <a:t>重要な言葉を大きい声で、ゆっくりと発音する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760"/>
              <a:buNone/>
            </a:pPr>
            <a:r>
              <a:rPr lang="en-GB" sz="2760"/>
              <a:t>　　（LOUDLY and SLOWLY）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24"/>
              <a:buNone/>
            </a:pPr>
            <a:r>
              <a:rPr lang="en-GB" sz="2024"/>
              <a:t>      ………..他の言葉は早く静かに発する（quietly and quickly）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24"/>
              <a:buNone/>
            </a:pPr>
            <a:r>
              <a:rPr lang="en-GB" sz="2024"/>
              <a:t>      …………and we join them together: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24"/>
              <a:buNone/>
            </a:pPr>
            <a:r>
              <a:t/>
            </a:r>
            <a:endParaRPr sz="2024"/>
          </a:p>
          <a:p>
            <a:pPr indent="0" lvl="0" marL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24"/>
              <a:buNone/>
            </a:pPr>
            <a:r>
              <a:t/>
            </a:r>
            <a:endParaRPr sz="2024"/>
          </a:p>
          <a:p>
            <a:pPr indent="-202932" lvl="0" marL="202932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24"/>
              <a:buFont typeface="Arial"/>
              <a:buChar char="•"/>
            </a:pPr>
            <a:r>
              <a:rPr lang="en-GB" sz="2024"/>
              <a:t>Jyu-bi            </a:t>
            </a:r>
            <a:r>
              <a:rPr b="1" lang="en-GB" sz="2760"/>
              <a:t>IN</a:t>
            </a:r>
            <a:r>
              <a:rPr lang="en-GB" sz="2024"/>
              <a:t>-tres-te         ｄin-</a:t>
            </a:r>
            <a:r>
              <a:rPr b="1" lang="en-GB" sz="2760"/>
              <a:t>GO</a:t>
            </a:r>
            <a:r>
              <a:rPr lang="en-GB" sz="2024"/>
              <a:t>-in          twa-</a:t>
            </a:r>
            <a:r>
              <a:rPr b="1" lang="en-GB" sz="2760"/>
              <a:t>MO</a:t>
            </a:r>
            <a:r>
              <a:rPr lang="en-GB" sz="2024"/>
              <a:t>-vi  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24"/>
              <a:buNone/>
            </a:pPr>
            <a:r>
              <a:rPr lang="en-GB" sz="2024"/>
              <a:t>言葉の最後の音を次の言葉の最初の音に繋がっている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42"/>
          <p:cNvSpPr txBox="1"/>
          <p:nvPr/>
        </p:nvSpPr>
        <p:spPr>
          <a:xfrm>
            <a:off x="161350" y="1980545"/>
            <a:ext cx="8821300" cy="11824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It’s not the first time I’ve given this lecture but I’ve changed it a bit this time.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3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62"/>
              <a:buFont typeface="Arial"/>
              <a:buNone/>
            </a:pPr>
            <a:r>
              <a:rPr lang="en-GB" sz="3762"/>
              <a:t>This is what you need to hear</a:t>
            </a:r>
            <a:br>
              <a:rPr lang="en-GB" sz="3762"/>
            </a:br>
            <a:r>
              <a:rPr lang="en-GB" sz="3762"/>
              <a:t>重要な音</a:t>
            </a:r>
            <a:endParaRPr/>
          </a:p>
        </p:txBody>
      </p:sp>
      <p:sp>
        <p:nvSpPr>
          <p:cNvPr id="200" name="Google Shape;200;p43"/>
          <p:cNvSpPr txBox="1"/>
          <p:nvPr>
            <p:ph idx="1" type="body"/>
          </p:nvPr>
        </p:nvSpPr>
        <p:spPr>
          <a:xfrm>
            <a:off x="1166475" y="1167600"/>
            <a:ext cx="6650100" cy="3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	               FIRST </a:t>
            </a:r>
            <a:r>
              <a:rPr lang="en-GB" sz="2200"/>
              <a:t>time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t/>
            </a:r>
            <a:endParaRPr sz="2200"/>
          </a:p>
          <a:p>
            <a:pPr indent="0" lvl="0" marL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</a:t>
            </a:r>
            <a:r>
              <a:rPr lang="en-GB" sz="2400"/>
              <a:t>ven</a:t>
            </a: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LECT</a:t>
            </a:r>
            <a:r>
              <a:rPr lang="en-GB" sz="2400"/>
              <a:t>ure</a:t>
            </a: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en-GB" sz="2400"/>
              <a:t>but </a:t>
            </a:r>
            <a:r>
              <a:rPr lang="en-GB" sz="3200"/>
              <a:t>         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CHANG</a:t>
            </a:r>
            <a:r>
              <a:rPr lang="en-GB" sz="2400"/>
              <a:t>ed</a:t>
            </a: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THIS </a:t>
            </a:r>
            <a:r>
              <a:rPr lang="en-GB" sz="2400"/>
              <a:t>time</a:t>
            </a:r>
            <a:endParaRPr sz="2400"/>
          </a:p>
          <a:p>
            <a:pPr indent="0" lvl="0" marL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t/>
            </a:r>
            <a:endParaRPr sz="2400"/>
          </a:p>
          <a:p>
            <a:pPr indent="0" lvl="0" marL="0" rtl="0" algn="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b="0" i="0" lang="en-GB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 main sounds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6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GB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Practice 1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4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None/>
            </a:pPr>
            <a:r>
              <a:rPr lang="en-GB" sz="3600"/>
              <a:t>It’s</a:t>
            </a:r>
            <a:r>
              <a:rPr lang="en-GB" sz="5400"/>
              <a:t> NOT </a:t>
            </a:r>
            <a:r>
              <a:rPr lang="en-GB" sz="3600"/>
              <a:t>the</a:t>
            </a:r>
            <a:r>
              <a:rPr lang="en-GB" sz="5400"/>
              <a:t> FIRST </a:t>
            </a:r>
            <a:r>
              <a:rPr lang="en-GB" sz="3600"/>
              <a:t>time I’ve </a:t>
            </a:r>
            <a:r>
              <a:rPr lang="en-GB" sz="5400"/>
              <a:t>GI</a:t>
            </a:r>
            <a:r>
              <a:rPr lang="en-GB" sz="3600"/>
              <a:t>ven</a:t>
            </a:r>
            <a:r>
              <a:rPr lang="en-GB" sz="5400"/>
              <a:t> </a:t>
            </a:r>
            <a:r>
              <a:rPr lang="en-GB" sz="3600"/>
              <a:t>this</a:t>
            </a:r>
            <a:r>
              <a:rPr lang="en-GB" sz="5400"/>
              <a:t> LECT</a:t>
            </a:r>
            <a:r>
              <a:rPr lang="en-GB" sz="3600"/>
              <a:t>ure</a:t>
            </a:r>
            <a:r>
              <a:rPr lang="en-GB" sz="5400"/>
              <a:t> </a:t>
            </a:r>
            <a:r>
              <a:rPr lang="en-GB" sz="3600"/>
              <a:t>but I’ve </a:t>
            </a:r>
            <a:r>
              <a:rPr lang="en-GB" sz="5400"/>
              <a:t>CHANG</a:t>
            </a:r>
            <a:r>
              <a:rPr lang="en-GB" sz="3600"/>
              <a:t>ed</a:t>
            </a:r>
            <a:r>
              <a:rPr lang="en-GB" sz="5400"/>
              <a:t> </a:t>
            </a:r>
            <a:r>
              <a:rPr lang="en-GB" sz="3600"/>
              <a:t>it a bit</a:t>
            </a:r>
            <a:r>
              <a:rPr lang="en-GB" sz="5400"/>
              <a:t>  THIS </a:t>
            </a:r>
            <a:r>
              <a:rPr lang="en-GB" sz="3600"/>
              <a:t>time</a:t>
            </a:r>
            <a:r>
              <a:rPr lang="en-GB" sz="5400"/>
              <a:t>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45"/>
          <p:cNvSpPr txBox="1"/>
          <p:nvPr>
            <p:ph idx="1" type="body"/>
          </p:nvPr>
        </p:nvSpPr>
        <p:spPr>
          <a:xfrm>
            <a:off x="457200" y="1200150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GB" sz="2800"/>
              <a:t>Shadowing</a:t>
            </a:r>
            <a:br>
              <a:rPr lang="en-GB" sz="2800"/>
            </a:b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lang="en-GB" sz="2800"/>
              <a:t>“Shadowing” is </a:t>
            </a:r>
            <a:r>
              <a:rPr lang="en-GB"/>
              <a:t>repeating what someone says</a:t>
            </a:r>
            <a:r>
              <a:rPr lang="en-GB" sz="2800"/>
              <a:t> </a:t>
            </a:r>
            <a:endParaRPr/>
          </a:p>
        </p:txBody>
      </p:sp>
      <p:sp>
        <p:nvSpPr>
          <p:cNvPr id="211" name="Google Shape;211;p45"/>
          <p:cNvSpPr txBox="1"/>
          <p:nvPr/>
        </p:nvSpPr>
        <p:spPr>
          <a:xfrm>
            <a:off x="2929500" y="266225"/>
            <a:ext cx="32850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GB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Practice 2</a:t>
            </a:r>
            <a:endParaRPr/>
          </a:p>
        </p:txBody>
      </p:sp>
      <p:sp>
        <p:nvSpPr>
          <p:cNvPr id="212" name="Google Shape;212;p45"/>
          <p:cNvSpPr txBox="1"/>
          <p:nvPr/>
        </p:nvSpPr>
        <p:spPr>
          <a:xfrm>
            <a:off x="4572000" y="650425"/>
            <a:ext cx="4038600" cy="41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lnSpcReduction="20000"/>
          </a:bodyPr>
          <a:lstStyle/>
          <a:p>
            <a:pPr indent="-151892" lvl="0" marL="31546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76"/>
              <a:buFont typeface="Arial"/>
              <a:buNone/>
            </a:pPr>
            <a:r>
              <a:t/>
            </a:r>
            <a:endParaRPr b="0" i="0" sz="2576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5468" lvl="0" marL="315468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76"/>
              <a:buFont typeface="Arial"/>
              <a:buChar char="•"/>
            </a:pPr>
            <a:r>
              <a:rPr b="0" i="0" lang="en-GB" sz="25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Find some audio</a:t>
            </a:r>
            <a:br>
              <a:rPr b="0" i="0" lang="en-GB" sz="25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GB" sz="25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(with a script or subtitles if possible)</a:t>
            </a:r>
            <a:endParaRPr/>
          </a:p>
          <a:p>
            <a:pPr indent="-315468" lvl="0" marL="315468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76"/>
              <a:buFont typeface="Arial"/>
              <a:buChar char="•"/>
            </a:pPr>
            <a:r>
              <a:rPr b="0" i="0" lang="en-GB" sz="25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Listen to the audio</a:t>
            </a:r>
            <a:endParaRPr/>
          </a:p>
          <a:p>
            <a:pPr indent="-315468" lvl="0" marL="315468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76"/>
              <a:buFont typeface="Arial"/>
              <a:buChar char="•"/>
            </a:pPr>
            <a:r>
              <a:rPr b="0" i="0" lang="en-GB" sz="25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Listen again to the first 5-10 seconds</a:t>
            </a:r>
            <a:endParaRPr/>
          </a:p>
          <a:p>
            <a:pPr indent="-315468" lvl="0" marL="315468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76"/>
              <a:buFont typeface="Arial"/>
              <a:buChar char="•"/>
            </a:pPr>
            <a:r>
              <a:rPr b="0" i="0" lang="en-GB" sz="25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Then </a:t>
            </a:r>
            <a:r>
              <a:rPr lang="en-GB" sz="2576"/>
              <a:t>repeat</a:t>
            </a:r>
            <a:r>
              <a:rPr b="0" i="0" lang="en-GB" sz="25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576"/>
              <a:t>what you heard</a:t>
            </a:r>
            <a:r>
              <a:rPr b="0" i="0" lang="en-GB" sz="25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15468" lvl="0" marL="315468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576"/>
              <a:buFont typeface="Arial"/>
              <a:buChar char="•"/>
            </a:pPr>
            <a:r>
              <a:rPr b="0" i="0" lang="en-GB" sz="257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Continue (the next 5-10 seconds, and the next)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ow to speak in English? (Shadowing Technique Explained)&#10;⭐ Download my free speaking guide here ➡ https://englishteacheradriana.com/free-audio-guide/&#10;⭐ Download my free writing guide here ➡  https://englishteacheradriana.com/free-writing-audio-guide/&#10;&#10;📚 Join my WhatsApp Speaking Club ➡ https://englishteacheradriana.com/trial/&#10;📚Join my 30-Day Writing Workshop ➡   https://englishteacheradriana.com/writing-workshop/&#10;—&#10;►SUBSCRIBE TO MY CHANNEL HERE: https://www.youtube.com/channel/UCZBgrQkJ5yJThY6XkVCnI7A?sub_confirmation=1 &#10;—&#10;Connect with Pete on his &#10;YouTube channel: https://www.youtube.com/channel/UCPIAvE0MO9pyWGNh5OoYInQ&#10;—&#10;FOLLOW ME ONLINE:&#10;Website: http://englishteacheradriana.com/ &#10;Instagram: https://www.instagram.com/englishwithadriana/ &#10;Facebook: https://www.facebook.com/englishwithadriana/&#10;Twitter: https://twitter.com/english_adriana &#10;Pinterest: https://www.pinterest.com.au/englishadriana/ &#10;Podcast: https://englishteacheradriana.com/learn-english-podcast/ &#10;Business Inquiries: adriana@englishteacheradriana.com &#10;&#10;—&#10;SPECIAL MESSAGE TO YOU &#10;The English language is a means of communication and it is a way to learn new skills and meet different people.  The more you consistently use your English, the better and faster you will improve.  &#10;Start communicating and using your English today by leaving a comment below this video with your feedback or replying the other students. &#10;&#10;Thanks for being here and for being awesome :)" id="217" name="Google Shape;217;p46" title="How to speak in English? (Shadowing Technique Explained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6518500" cy="4888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7"/>
          <p:cNvSpPr txBox="1"/>
          <p:nvPr>
            <p:ph type="title"/>
          </p:nvPr>
        </p:nvSpPr>
        <p:spPr>
          <a:xfrm>
            <a:off x="685800" y="1597819"/>
            <a:ext cx="7772400" cy="1102500"/>
          </a:xfrm>
          <a:prstGeom prst="rect">
            <a:avLst/>
          </a:prstGeom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 good </a:t>
            </a:r>
            <a:r>
              <a:rPr lang="en-GB"/>
              <a:t>site</a:t>
            </a:r>
            <a:r>
              <a:rPr lang="en-GB"/>
              <a:t> for </a:t>
            </a:r>
            <a:r>
              <a:rPr lang="en-GB"/>
              <a:t>easy</a:t>
            </a:r>
            <a:r>
              <a:rPr lang="en-GB"/>
              <a:t> English listening and shadowing</a:t>
            </a:r>
            <a:endParaRPr/>
          </a:p>
        </p:txBody>
      </p:sp>
      <p:sp>
        <p:nvSpPr>
          <p:cNvPr id="223" name="Google Shape;223;p47"/>
          <p:cNvSpPr txBox="1"/>
          <p:nvPr>
            <p:ph idx="1" type="body"/>
          </p:nvPr>
        </p:nvSpPr>
        <p:spPr>
          <a:xfrm>
            <a:off x="1371600" y="2914650"/>
            <a:ext cx="6400800" cy="1314600"/>
          </a:xfrm>
          <a:prstGeom prst="rect">
            <a:avLst/>
          </a:prstGeom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0" lvl="0" marL="0" rtl="0" algn="ctr">
              <a:spcBef>
                <a:spcPts val="70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https://www.youtube.com/user/realenglish1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8"/>
          <p:cNvSpPr txBox="1"/>
          <p:nvPr/>
        </p:nvSpPr>
        <p:spPr>
          <a:xfrm>
            <a:off x="3478059" y="3223261"/>
            <a:ext cx="21879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</a:pPr>
            <a:r>
              <a:rPr lang="en-GB" sz="18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Improve your English pronunciation using YouTube</a:t>
            </a:r>
            <a:endParaRPr/>
          </a:p>
        </p:txBody>
      </p:sp>
      <p:sp>
        <p:nvSpPr>
          <p:cNvPr id="229" name="Google Shape;229;p48"/>
          <p:cNvSpPr txBox="1"/>
          <p:nvPr/>
        </p:nvSpPr>
        <p:spPr>
          <a:xfrm>
            <a:off x="-20320" y="984886"/>
            <a:ext cx="91845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Helvetica Neue"/>
              <a:buNone/>
            </a:pPr>
            <a:r>
              <a:rPr b="0" i="0" lang="en-GB" sz="3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Finally, try </a:t>
            </a:r>
            <a:r>
              <a:rPr lang="en-GB" sz="3000">
                <a:latin typeface="Helvetica Neue"/>
                <a:ea typeface="Helvetica Neue"/>
                <a:cs typeface="Helvetica Neue"/>
                <a:sym typeface="Helvetica Neue"/>
              </a:rPr>
              <a:t>this</a:t>
            </a:r>
            <a:r>
              <a:rPr b="0" i="0" lang="en-GB" sz="3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Helvetica Neue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Helvetica Neue"/>
              <a:buNone/>
            </a:pPr>
            <a:r>
              <a:rPr b="0" i="0" lang="en-GB" sz="30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Search for any word or phrase in English, and you'll find YouTube examples of English speakers saying it  </a:t>
            </a:r>
            <a:endParaRPr/>
          </a:p>
        </p:txBody>
      </p:sp>
      <p:sp>
        <p:nvSpPr>
          <p:cNvPr id="230" name="Google Shape;230;p48"/>
          <p:cNvSpPr txBox="1"/>
          <p:nvPr/>
        </p:nvSpPr>
        <p:spPr>
          <a:xfrm>
            <a:off x="471825" y="3595775"/>
            <a:ext cx="2668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Helvetica Neue"/>
              <a:buNone/>
            </a:pPr>
            <a:r>
              <a:rPr i="1" lang="en-GB" sz="3000">
                <a:solidFill>
                  <a:schemeClr val="dk1"/>
                </a:solidFill>
                <a:highlight>
                  <a:srgbClr val="FFFF00"/>
                </a:highlight>
                <a:latin typeface="Comic Sans MS"/>
                <a:ea typeface="Comic Sans MS"/>
                <a:cs typeface="Comic Sans MS"/>
                <a:sym typeface="Comic Sans MS"/>
              </a:rPr>
              <a:t>Y</a:t>
            </a:r>
            <a:r>
              <a:rPr i="1" lang="en-GB" sz="3000">
                <a:solidFill>
                  <a:schemeClr val="dk1"/>
                </a:solidFill>
                <a:highlight>
                  <a:srgbClr val="FFFF00"/>
                </a:highlight>
                <a:latin typeface="Comic Sans MS"/>
                <a:ea typeface="Comic Sans MS"/>
                <a:cs typeface="Comic Sans MS"/>
                <a:sym typeface="Comic Sans MS"/>
              </a:rPr>
              <a:t>ouglish.com:</a:t>
            </a:r>
            <a:endParaRPr i="1">
              <a:highlight>
                <a:srgbClr val="FFFF00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/>
          <p:nvPr/>
        </p:nvSpPr>
        <p:spPr>
          <a:xfrm>
            <a:off x="1173754" y="2432686"/>
            <a:ext cx="6796493" cy="887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</a:pPr>
            <a:r>
              <a:rPr b="0" i="0" lang="en-GB" sz="3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Sally speaks Spanish, but not very well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8"/>
          <p:cNvSpPr txBox="1"/>
          <p:nvPr/>
        </p:nvSpPr>
        <p:spPr>
          <a:xfrm>
            <a:off x="1173754" y="2432686"/>
            <a:ext cx="6796493" cy="887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</a:pPr>
            <a:r>
              <a:rPr b="0" i="0" lang="en-GB" sz="3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she tries to speak Spanish, you really can’t tell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9"/>
          <p:cNvSpPr txBox="1"/>
          <p:nvPr/>
        </p:nvSpPr>
        <p:spPr>
          <a:xfrm>
            <a:off x="1173754" y="2432686"/>
            <a:ext cx="6796493" cy="887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</a:pPr>
            <a:r>
              <a:rPr b="0" i="0" lang="en-GB" sz="3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language she’s speaking, or trying to speak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0"/>
          <p:cNvSpPr txBox="1"/>
          <p:nvPr/>
        </p:nvSpPr>
        <p:spPr>
          <a:xfrm>
            <a:off x="1173754" y="2432686"/>
            <a:ext cx="67965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</a:pPr>
            <a:r>
              <a:rPr b="0" i="0" lang="en-GB" sz="3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first time I heard her, I thought it was Greek</a:t>
            </a:r>
            <a:r>
              <a:rPr b="0" i="0" lang="en-GB" sz="2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＊</a:t>
            </a:r>
            <a:endParaRPr b="0" i="0" sz="2400" u="none" cap="none" strike="noStrike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9" name="Google Shape;129;p30"/>
          <p:cNvSpPr txBox="1"/>
          <p:nvPr/>
        </p:nvSpPr>
        <p:spPr>
          <a:xfrm>
            <a:off x="5345431" y="4309111"/>
            <a:ext cx="3609338" cy="4114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</a:pPr>
            <a:r>
              <a:rPr b="0" i="0" lang="en-GB" sz="3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（</a:t>
            </a:r>
            <a:r>
              <a:rPr b="0" i="0" lang="en-GB" sz="24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＊</a:t>
            </a:r>
            <a:r>
              <a:rPr b="0" i="0" lang="en-GB" sz="3600" u="none" cap="none" strike="noStrik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ギリシヤ語）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1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b="0" i="0" lang="en-GB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Count the </a:t>
            </a:r>
            <a:r>
              <a:rPr lang="en-GB"/>
              <a:t>words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GB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Count the syllables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None/>
            </a:pPr>
            <a:r>
              <a:rPr b="0" i="0" lang="en-GB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Count the </a:t>
            </a:r>
            <a:r>
              <a:rPr lang="en-GB"/>
              <a:t>main sounds (syllables)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​​テーマ">
  <a:themeElements>
    <a:clrScheme name="Office ​​テーマ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