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D5E6"/>
          </a:solidFill>
        </a:fill>
      </a:tcStyle>
    </a:wholeTbl>
    <a:band2H>
      <a:tcTxStyle b="def" i="def"/>
      <a:tcStyle>
        <a:tcBdr/>
        <a:fill>
          <a:solidFill>
            <a:srgbClr val="E6EBF3"/>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BE4CA"/>
          </a:solidFill>
        </a:fill>
      </a:tcStyle>
    </a:wholeTbl>
    <a:band2H>
      <a:tcTxStyle b="def" i="def"/>
      <a:tcStyle>
        <a:tcBdr/>
        <a:fill>
          <a:solidFill>
            <a:srgbClr val="E7F2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CCBD6"/>
          </a:solidFill>
        </a:fill>
      </a:tcStyle>
    </a:wholeTbl>
    <a:band2H>
      <a:tcTxStyle b="def" i="def"/>
      <a:tcStyle>
        <a:tcBdr/>
        <a:fill>
          <a:solidFill>
            <a:srgbClr val="F6E7EC"/>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5" name="Shape 135"/>
          <p:cNvSpPr/>
          <p:nvPr>
            <p:ph type="sldImg"/>
          </p:nvPr>
        </p:nvSpPr>
        <p:spPr>
          <a:xfrm>
            <a:off x="1143000" y="685800"/>
            <a:ext cx="4572000" cy="3429000"/>
          </a:xfrm>
          <a:prstGeom prst="rect">
            <a:avLst/>
          </a:prstGeom>
        </p:spPr>
        <p:txBody>
          <a:bodyPr/>
          <a:lstStyle/>
          <a:p>
            <a:pPr/>
          </a:p>
        </p:txBody>
      </p:sp>
      <p:sp>
        <p:nvSpPr>
          <p:cNvPr id="136" name="Shape 1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308599"/>
            <a:ext cx="10464800" cy="609778"/>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17"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118" name="Title Text"/>
          <p:cNvSpPr txBox="1"/>
          <p:nvPr>
            <p:ph type="title"/>
          </p:nvPr>
        </p:nvSpPr>
        <p:spPr>
          <a:prstGeom prst="rect">
            <a:avLst/>
          </a:prstGeom>
        </p:spPr>
        <p:txBody>
          <a:bodyPr/>
          <a:lstStyle>
            <a:lvl1pPr>
              <a:defRPr>
                <a:latin typeface="Helvetica Light"/>
                <a:ea typeface="Helvetica Light"/>
                <a:cs typeface="Helvetica Light"/>
                <a:sym typeface="Helvetica Light"/>
              </a:defRPr>
            </a:lvl1pPr>
          </a:lstStyle>
          <a:p>
            <a:pPr/>
            <a:r>
              <a:t>Title Text</a:t>
            </a:r>
          </a:p>
        </p:txBody>
      </p:sp>
      <p:sp>
        <p:nvSpPr>
          <p:cNvPr id="119"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SzPct val="75000"/>
              <a:defRPr sz="2800">
                <a:latin typeface="Helvetica Light"/>
                <a:ea typeface="Helvetica Light"/>
                <a:cs typeface="Helvetica Light"/>
                <a:sym typeface="Helvetica Light"/>
              </a:defRPr>
            </a:lvl1pPr>
            <a:lvl2pPr marL="685800" indent="-342900">
              <a:spcBef>
                <a:spcPts val="3200"/>
              </a:spcBef>
              <a:buSzPct val="75000"/>
              <a:defRPr sz="2800">
                <a:latin typeface="Helvetica Light"/>
                <a:ea typeface="Helvetica Light"/>
                <a:cs typeface="Helvetica Light"/>
                <a:sym typeface="Helvetica Light"/>
              </a:defRPr>
            </a:lvl2pPr>
            <a:lvl3pPr marL="1231900" indent="-342900">
              <a:spcBef>
                <a:spcPts val="3200"/>
              </a:spcBef>
              <a:buSzPct val="75000"/>
              <a:defRPr sz="2800">
                <a:latin typeface="Helvetica Light"/>
                <a:ea typeface="Helvetica Light"/>
                <a:cs typeface="Helvetica Light"/>
                <a:sym typeface="Helvetica Light"/>
              </a:defRPr>
            </a:lvl3pPr>
            <a:lvl4pPr marL="1676400" indent="-342900">
              <a:spcBef>
                <a:spcPts val="3200"/>
              </a:spcBef>
              <a:buSzPct val="75000"/>
              <a:defRPr sz="2800">
                <a:latin typeface="Helvetica Light"/>
                <a:ea typeface="Helvetica Light"/>
                <a:cs typeface="Helvetica Light"/>
                <a:sym typeface="Helvetica Light"/>
              </a:defRPr>
            </a:lvl4pPr>
            <a:lvl5pPr marL="2120900" indent="-342900">
              <a:spcBef>
                <a:spcPts val="3200"/>
              </a:spcBef>
              <a:buSzPct val="75000"/>
              <a:defRPr sz="2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11798" y="925830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7" name="Title Text"/>
          <p:cNvSpPr txBox="1"/>
          <p:nvPr>
            <p:ph type="title"/>
          </p:nvPr>
        </p:nvSpPr>
        <p:spPr>
          <a:prstGeom prst="rect">
            <a:avLst/>
          </a:prstGeom>
        </p:spPr>
        <p:txBody>
          <a:bodyPr/>
          <a:lstStyle>
            <a:lvl1pPr>
              <a:defRPr>
                <a:latin typeface="Helvetica Light"/>
                <a:ea typeface="Helvetica Light"/>
                <a:cs typeface="Helvetica Light"/>
                <a:sym typeface="Helvetica Light"/>
              </a:defRPr>
            </a:lvl1pPr>
          </a:lstStyle>
          <a:p>
            <a:pPr/>
            <a:r>
              <a:t>Title Text</a:t>
            </a:r>
          </a:p>
        </p:txBody>
      </p:sp>
      <p:sp>
        <p:nvSpPr>
          <p:cNvPr id="128" name="Body Level One…"/>
          <p:cNvSpPr txBox="1"/>
          <p:nvPr>
            <p:ph type="body" idx="1"/>
          </p:nvPr>
        </p:nvSpPr>
        <p:spPr>
          <a:prstGeom prst="rect">
            <a:avLst/>
          </a:prstGeom>
        </p:spPr>
        <p:txBody>
          <a:bodyPr/>
          <a:lstStyle>
            <a:lvl1pPr>
              <a:buSzPct val="75000"/>
              <a:defRPr sz="3800">
                <a:latin typeface="Helvetica Light"/>
                <a:ea typeface="Helvetica Light"/>
                <a:cs typeface="Helvetica Light"/>
                <a:sym typeface="Helvetica Light"/>
              </a:defRPr>
            </a:lvl1pPr>
            <a:lvl2pPr>
              <a:buSzPct val="75000"/>
              <a:defRPr sz="3800">
                <a:latin typeface="Helvetica Light"/>
                <a:ea typeface="Helvetica Light"/>
                <a:cs typeface="Helvetica Light"/>
                <a:sym typeface="Helvetica Light"/>
              </a:defRPr>
            </a:lvl2pPr>
            <a:lvl3pPr>
              <a:buSzPct val="75000"/>
              <a:defRPr sz="3800">
                <a:latin typeface="Helvetica Light"/>
                <a:ea typeface="Helvetica Light"/>
                <a:cs typeface="Helvetica Light"/>
                <a:sym typeface="Helvetica Light"/>
              </a:defRPr>
            </a:lvl3pPr>
            <a:lvl4pPr>
              <a:buSzPct val="75000"/>
              <a:defRPr sz="3800">
                <a:latin typeface="Helvetica Light"/>
                <a:ea typeface="Helvetica Light"/>
                <a:cs typeface="Helvetica Light"/>
                <a:sym typeface="Helvetica Light"/>
              </a:defRPr>
            </a:lvl4pPr>
            <a:lvl5pPr>
              <a:buSzPct val="75000"/>
              <a:defRPr sz="38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6311798" y="925830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7"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7"/>
            <a:ext cx="5334002" cy="8216904"/>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education.vic.gov.au/Documents/school/teachers/teachingresources/discipline/english/literacy/genreoverview.docx" TargetMode="External"/><Relationship Id="rId3" Type="http://schemas.openxmlformats.org/officeDocument/2006/relationships/hyperlink" Target="https://materials.stoptothink.org/narrative-structur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ef.com/wwen/english-resources/english-grammar/adverbs-time/"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simple.m.wikipedia.org/wiki/Emperor_of_China" TargetMode="External"/><Relationship Id="rId3" Type="http://schemas.openxmlformats.org/officeDocument/2006/relationships/hyperlink" Target="https://simple.m.wikipedia.org/wiki/Eunuch" TargetMode="External"/><Relationship Id="rId4" Type="http://schemas.openxmlformats.org/officeDocument/2006/relationships/hyperlink" Target="https://simple.m.wikipedia.org/wiki/Sun_Yat-sen" TargetMode="External"/><Relationship Id="rId5" Type="http://schemas.openxmlformats.org/officeDocument/2006/relationships/hyperlink" Target="https://simple.m.wikipedia.org/wiki/Xinhai_Revolution" TargetMode="External"/><Relationship Id="rId6" Type="http://schemas.openxmlformats.org/officeDocument/2006/relationships/hyperlink" Target="https://simple.m.wikipedia.org/wiki/Western_world" TargetMode="External"/><Relationship Id="rId7" Type="http://schemas.openxmlformats.org/officeDocument/2006/relationships/hyperlink" Target="https://simple.m.wikipedia.org/wiki/Bicycle" TargetMode="External"/><Relationship Id="rId8" Type="http://schemas.openxmlformats.org/officeDocument/2006/relationships/hyperlink" Target="https://simple.m.wikipedia.org/wiki/Manchu_queue"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Identity construction and autonomy in online spaces"/>
          <p:cNvSpPr txBox="1"/>
          <p:nvPr>
            <p:ph type="ctrTitle"/>
          </p:nvPr>
        </p:nvSpPr>
        <p:spPr>
          <a:prstGeom prst="rect">
            <a:avLst/>
          </a:prstGeom>
        </p:spPr>
        <p:txBody>
          <a:bodyPr/>
          <a:lstStyle>
            <a:lvl1pPr defTabSz="502412">
              <a:defRPr sz="6800"/>
            </a:lvl1pPr>
          </a:lstStyle>
          <a:p>
            <a:pPr/>
            <a:r>
              <a:t>From Storytelling to focus-on-form</a:t>
            </a:r>
          </a:p>
        </p:txBody>
      </p:sp>
      <p:sp>
        <p:nvSpPr>
          <p:cNvPr id="139" name="Michael Carroll, Momoyama Gakuin Unviersity, Osaka"/>
          <p:cNvSpPr txBox="1"/>
          <p:nvPr>
            <p:ph type="subTitle" sz="quarter" idx="1"/>
          </p:nvPr>
        </p:nvSpPr>
        <p:spPr>
          <a:xfrm>
            <a:off x="1270000" y="7696200"/>
            <a:ext cx="10464800" cy="1130300"/>
          </a:xfrm>
          <a:prstGeom prst="rect">
            <a:avLst/>
          </a:prstGeom>
        </p:spPr>
        <p:txBody>
          <a:bodyPr/>
          <a:lstStyle>
            <a:lvl1pPr defTabSz="549148">
              <a:defRPr sz="3300"/>
            </a:lvl1pPr>
          </a:lstStyle>
          <a:p>
            <a:pPr/>
            <a:r>
              <a:t>Michael Carroll, Momoyama Gakuin University, Osaka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rammar…"/>
          <p:cNvSpPr txBox="1"/>
          <p:nvPr>
            <p:ph type="title"/>
          </p:nvPr>
        </p:nvSpPr>
        <p:spPr>
          <a:xfrm>
            <a:off x="1270000" y="2413115"/>
            <a:ext cx="10464800" cy="6161731"/>
          </a:xfrm>
          <a:prstGeom prst="rect">
            <a:avLst/>
          </a:prstGeom>
        </p:spPr>
        <p:txBody>
          <a:bodyPr/>
          <a:lstStyle/>
          <a:p>
            <a:pPr defTabSz="560831">
              <a:defRPr sz="7679"/>
            </a:pPr>
            <a:r>
              <a:t>Grammar </a:t>
            </a:r>
          </a:p>
          <a:p>
            <a:pPr defTabSz="560831">
              <a:defRPr sz="7679"/>
            </a:pPr>
            <a:r>
              <a:t>= </a:t>
            </a:r>
          </a:p>
          <a:p>
            <a:pPr defTabSz="560831">
              <a:defRPr sz="7679"/>
            </a:pPr>
            <a:r>
              <a:t>how we put words together to communicate meaning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he teaching-centred view…"/>
          <p:cNvSpPr txBox="1"/>
          <p:nvPr>
            <p:ph type="title"/>
          </p:nvPr>
        </p:nvSpPr>
        <p:spPr>
          <a:xfrm>
            <a:off x="952500" y="254000"/>
            <a:ext cx="11099800" cy="2575125"/>
          </a:xfrm>
          <a:prstGeom prst="rect">
            <a:avLst/>
          </a:prstGeom>
        </p:spPr>
        <p:txBody>
          <a:bodyPr/>
          <a:lstStyle>
            <a:lvl1pPr defTabSz="321308">
              <a:defRPr sz="4800"/>
            </a:lvl1pPr>
          </a:lstStyle>
          <a:p>
            <a:pPr/>
            <a:r>
              <a:t>Stories have structure (narrative structure: the grammar of narrative)</a:t>
            </a:r>
          </a:p>
        </p:txBody>
      </p:sp>
      <p:sp>
        <p:nvSpPr>
          <p:cNvPr id="167" name="The teaching-centred view…"/>
          <p:cNvSpPr txBox="1"/>
          <p:nvPr/>
        </p:nvSpPr>
        <p:spPr>
          <a:xfrm>
            <a:off x="952500" y="53594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21308">
              <a:defRPr sz="4400">
                <a:solidFill>
                  <a:srgbClr val="FFFFFF"/>
                </a:solidFill>
                <a:latin typeface="Helvetica Neue Medium"/>
                <a:ea typeface="Helvetica Neue Medium"/>
                <a:cs typeface="Helvetica Neue Medium"/>
                <a:sym typeface="Helvetica Neue Medium"/>
              </a:defRPr>
            </a:lvl1pPr>
          </a:lstStyle>
          <a:p>
            <a:pPr/>
            <a:r>
              <a:t>(Grammar = how we put words together to make meaning)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we can teach this structure"/>
          <p:cNvSpPr txBox="1"/>
          <p:nvPr>
            <p:ph type="title"/>
          </p:nvPr>
        </p:nvSpPr>
        <p:spPr>
          <a:prstGeom prst="rect">
            <a:avLst/>
          </a:prstGeom>
        </p:spPr>
        <p:txBody>
          <a:bodyPr/>
          <a:lstStyle/>
          <a:p>
            <a:pPr/>
            <a:r>
              <a:t>we can teach this structure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eacher-centred software packages"/>
          <p:cNvSpPr txBox="1"/>
          <p:nvPr>
            <p:ph type="title"/>
          </p:nvPr>
        </p:nvSpPr>
        <p:spPr>
          <a:prstGeom prst="rect">
            <a:avLst/>
          </a:prstGeom>
        </p:spPr>
        <p:txBody>
          <a:bodyPr/>
          <a:lstStyle>
            <a:lvl1pPr defTabSz="484886">
              <a:defRPr sz="6600"/>
            </a:lvl1pPr>
          </a:lstStyle>
          <a:p>
            <a:pPr/>
            <a:r>
              <a:t>The grammar of stories</a:t>
            </a:r>
          </a:p>
        </p:txBody>
      </p:sp>
      <p:sp>
        <p:nvSpPr>
          <p:cNvPr id="172" name="Teacher-centred software packages"/>
          <p:cNvSpPr txBox="1"/>
          <p:nvPr/>
        </p:nvSpPr>
        <p:spPr>
          <a:xfrm>
            <a:off x="952500" y="30353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05478">
              <a:defRPr sz="4100">
                <a:solidFill>
                  <a:srgbClr val="FFFFFF"/>
                </a:solidFill>
                <a:latin typeface="Helvetica Neue Medium"/>
                <a:ea typeface="Helvetica Neue Medium"/>
                <a:cs typeface="Helvetica Neue Medium"/>
                <a:sym typeface="Helvetica Neue Medium"/>
              </a:defRPr>
            </a:pPr>
            <a:r>
              <a:t>Stories have a </a:t>
            </a:r>
            <a:r>
              <a:rPr b="1" sz="5000" u="sng">
                <a:latin typeface="+mj-lt"/>
                <a:ea typeface="+mj-ea"/>
                <a:cs typeface="+mj-cs"/>
                <a:sym typeface="Helvetica Neue"/>
              </a:rPr>
              <a:t>foreground</a:t>
            </a:r>
            <a:r>
              <a:t> </a:t>
            </a:r>
          </a:p>
          <a:p>
            <a:pPr defTabSz="305478">
              <a:defRPr sz="4100">
                <a:solidFill>
                  <a:srgbClr val="FFFFFF"/>
                </a:solidFill>
                <a:latin typeface="Helvetica Neue Medium"/>
                <a:ea typeface="Helvetica Neue Medium"/>
                <a:cs typeface="Helvetica Neue Medium"/>
                <a:sym typeface="Helvetica Neue Medium"/>
              </a:defRPr>
            </a:pPr>
            <a:r>
              <a:t>(what happens - simple past tense)</a:t>
            </a:r>
          </a:p>
        </p:txBody>
      </p:sp>
      <p:sp>
        <p:nvSpPr>
          <p:cNvPr id="173" name="Teacher-centred software packages"/>
          <p:cNvSpPr txBox="1"/>
          <p:nvPr/>
        </p:nvSpPr>
        <p:spPr>
          <a:xfrm>
            <a:off x="1181100" y="5188544"/>
            <a:ext cx="11099800" cy="2787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95780">
              <a:defRPr sz="4000">
                <a:solidFill>
                  <a:srgbClr val="FFFFFF"/>
                </a:solidFill>
                <a:latin typeface="Helvetica Neue Medium"/>
                <a:ea typeface="Helvetica Neue Medium"/>
                <a:cs typeface="Helvetica Neue Medium"/>
                <a:sym typeface="Helvetica Neue Medium"/>
              </a:defRPr>
            </a:pPr>
            <a:r>
              <a:t>and a </a:t>
            </a:r>
            <a:r>
              <a:rPr b="1" sz="5100" u="sng">
                <a:latin typeface="+mj-lt"/>
                <a:ea typeface="+mj-ea"/>
                <a:cs typeface="+mj-cs"/>
                <a:sym typeface="Helvetica Neue"/>
              </a:rPr>
              <a:t>background</a:t>
            </a:r>
            <a:r>
              <a:t> </a:t>
            </a:r>
          </a:p>
          <a:p>
            <a:pPr defTabSz="295780">
              <a:defRPr sz="4000">
                <a:solidFill>
                  <a:srgbClr val="FFFFFF"/>
                </a:solidFill>
                <a:latin typeface="Helvetica Neue Medium"/>
                <a:ea typeface="Helvetica Neue Medium"/>
                <a:cs typeface="Helvetica Neue Medium"/>
                <a:sym typeface="Helvetica Neue Medium"/>
              </a:defRPr>
            </a:pPr>
            <a:r>
              <a:t>(what we need to know about the situation to understand the story)</a:t>
            </a:r>
          </a:p>
        </p:txBody>
      </p:sp>
      <p:grpSp>
        <p:nvGrpSpPr>
          <p:cNvPr id="176" name="This is easy for most learners"/>
          <p:cNvGrpSpPr/>
          <p:nvPr/>
        </p:nvGrpSpPr>
        <p:grpSpPr>
          <a:xfrm>
            <a:off x="8279603" y="1832452"/>
            <a:ext cx="4182321" cy="1598217"/>
            <a:chOff x="0" y="0"/>
            <a:chExt cx="4182319" cy="1598216"/>
          </a:xfrm>
        </p:grpSpPr>
        <p:sp>
          <p:nvSpPr>
            <p:cNvPr id="174" name="Quote Bubble"/>
            <p:cNvSpPr/>
            <p:nvPr/>
          </p:nvSpPr>
          <p:spPr>
            <a:xfrm>
              <a:off x="0" y="0"/>
              <a:ext cx="4182320" cy="1598217"/>
            </a:xfrm>
            <a:prstGeom prst="wedgeEllipseCallout">
              <a:avLst>
                <a:gd name="adj1" fmla="val -49522"/>
                <a:gd name="adj2" fmla="val 70000"/>
              </a:avLst>
            </a:prstGeom>
            <a:solidFill>
              <a:srgbClr val="FFFFFF"/>
            </a:solidFill>
            <a:ln w="25400" cap="flat">
              <a:solidFill>
                <a:schemeClr val="accent1"/>
              </a:solidFill>
              <a:prstDash val="solid"/>
              <a:round/>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p>
          </p:txBody>
        </p:sp>
        <p:sp>
          <p:nvSpPr>
            <p:cNvPr id="175" name="This is easy for most learners"/>
            <p:cNvSpPr txBox="1"/>
            <p:nvPr/>
          </p:nvSpPr>
          <p:spPr>
            <a:xfrm>
              <a:off x="612486" y="384427"/>
              <a:ext cx="2957348" cy="829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latin typeface="Helvetica Neue Medium"/>
                  <a:ea typeface="Helvetica Neue Medium"/>
                  <a:cs typeface="Helvetica Neue Medium"/>
                  <a:sym typeface="Helvetica Neue Medium"/>
                </a:defRPr>
              </a:lvl1pPr>
            </a:lstStyle>
            <a:p>
              <a:pPr/>
              <a:r>
                <a:t>This is easy for most learners</a:t>
              </a:r>
            </a:p>
          </p:txBody>
        </p:sp>
      </p:grpSp>
      <p:grpSp>
        <p:nvGrpSpPr>
          <p:cNvPr id="179" name="This is difficult: knowing what the listener doesn’t know"/>
          <p:cNvGrpSpPr/>
          <p:nvPr/>
        </p:nvGrpSpPr>
        <p:grpSpPr>
          <a:xfrm>
            <a:off x="8705770" y="7689615"/>
            <a:ext cx="4008440" cy="1882132"/>
            <a:chOff x="0" y="0"/>
            <a:chExt cx="4008439" cy="1882131"/>
          </a:xfrm>
        </p:grpSpPr>
        <p:sp>
          <p:nvSpPr>
            <p:cNvPr id="177" name="Quote Bubble"/>
            <p:cNvSpPr/>
            <p:nvPr/>
          </p:nvSpPr>
          <p:spPr>
            <a:xfrm>
              <a:off x="0" y="0"/>
              <a:ext cx="4008440" cy="1882132"/>
            </a:xfrm>
            <a:prstGeom prst="wedgeEllipseCallout">
              <a:avLst>
                <a:gd name="adj1" fmla="val -50405"/>
                <a:gd name="adj2" fmla="val -51897"/>
              </a:avLst>
            </a:prstGeom>
            <a:solidFill>
              <a:srgbClr val="FFFFFF"/>
            </a:solidFill>
            <a:ln w="25400" cap="flat">
              <a:solidFill>
                <a:schemeClr val="accent1"/>
              </a:solidFill>
              <a:prstDash val="solid"/>
              <a:round/>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p>
          </p:txBody>
        </p:sp>
        <p:sp>
          <p:nvSpPr>
            <p:cNvPr id="178" name="This is difficult: knowing what the listener doesn’t know"/>
            <p:cNvSpPr txBox="1"/>
            <p:nvPr/>
          </p:nvSpPr>
          <p:spPr>
            <a:xfrm>
              <a:off x="587021" y="158085"/>
              <a:ext cx="2834396" cy="15659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latin typeface="Helvetica Neue Medium"/>
                  <a:ea typeface="Helvetica Neue Medium"/>
                  <a:cs typeface="Helvetica Neue Medium"/>
                  <a:sym typeface="Helvetica Neue Medium"/>
                </a:defRPr>
              </a:lvl1pPr>
            </a:lstStyle>
            <a:p>
              <a:pPr/>
              <a:r>
                <a:t>This is difficult: knowing what the listener doesn’t know</a:t>
              </a:r>
            </a:p>
          </p:txBody>
        </p:sp>
      </p:grpSp>
      <p:sp>
        <p:nvSpPr>
          <p:cNvPr id="180" name="Teacher-centred software packages"/>
          <p:cNvSpPr txBox="1"/>
          <p:nvPr/>
        </p:nvSpPr>
        <p:spPr>
          <a:xfrm>
            <a:off x="1904064" y="2076216"/>
            <a:ext cx="3501431" cy="5171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193954">
              <a:defRPr sz="2600">
                <a:solidFill>
                  <a:srgbClr val="FFFFFF"/>
                </a:solidFill>
                <a:latin typeface="Helvetica Neue Medium"/>
                <a:ea typeface="Helvetica Neue Medium"/>
                <a:cs typeface="Helvetica Neue Medium"/>
                <a:sym typeface="Helvetica Neue Medium"/>
              </a:defRPr>
            </a:lvl1pPr>
          </a:lstStyle>
          <a:p>
            <a:pPr/>
            <a:r>
              <a:t>(narrative grammar)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You can lead a horse to water but you can’t make it drink"/>
          <p:cNvSpPr txBox="1"/>
          <p:nvPr>
            <p:ph type="title"/>
          </p:nvPr>
        </p:nvSpPr>
        <p:spPr>
          <a:xfrm>
            <a:off x="1270000" y="4737100"/>
            <a:ext cx="10464800" cy="3302000"/>
          </a:xfrm>
          <a:prstGeom prst="rect">
            <a:avLst/>
          </a:prstGeom>
        </p:spPr>
        <p:txBody>
          <a:bodyPr/>
          <a:lstStyle>
            <a:lvl1pPr defTabSz="502412">
              <a:defRPr sz="6800"/>
            </a:lvl1pPr>
          </a:lstStyle>
          <a:p>
            <a:pPr/>
            <a:r>
              <a:t>Who, where, when</a:t>
            </a:r>
          </a:p>
        </p:txBody>
      </p:sp>
      <p:sp>
        <p:nvSpPr>
          <p:cNvPr id="183" name="You can lead a horse to water but you can’t make it drink"/>
          <p:cNvSpPr txBox="1"/>
          <p:nvPr/>
        </p:nvSpPr>
        <p:spPr>
          <a:xfrm>
            <a:off x="1270000" y="863600"/>
            <a:ext cx="10464800"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02412">
              <a:defRPr sz="6800">
                <a:solidFill>
                  <a:srgbClr val="FFFFFF"/>
                </a:solidFill>
                <a:latin typeface="Helvetica Neue Medium"/>
                <a:ea typeface="Helvetica Neue Medium"/>
                <a:cs typeface="Helvetica Neue Medium"/>
                <a:sym typeface="Helvetica Neue Medium"/>
              </a:defRPr>
            </a:lvl1pPr>
          </a:lstStyle>
          <a:p>
            <a:pPr/>
            <a:r>
              <a:t>Background: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what, why, how…"/>
          <p:cNvSpPr txBox="1"/>
          <p:nvPr>
            <p:ph type="title"/>
          </p:nvPr>
        </p:nvSpPr>
        <p:spPr>
          <a:xfrm>
            <a:off x="952500" y="254000"/>
            <a:ext cx="11099800" cy="6988527"/>
          </a:xfrm>
          <a:prstGeom prst="rect">
            <a:avLst/>
          </a:prstGeom>
        </p:spPr>
        <p:txBody>
          <a:bodyPr/>
          <a:lstStyle/>
          <a:p>
            <a:pPr defTabSz="502412">
              <a:defRPr sz="6800"/>
            </a:pPr>
            <a:r>
              <a:t>(what, why, how</a:t>
            </a:r>
          </a:p>
          <a:p>
            <a:pPr defTabSz="502412">
              <a:defRPr sz="6800"/>
            </a:pPr>
          </a:p>
          <a:p>
            <a:pPr defTabSz="502412">
              <a:defRPr sz="6800"/>
            </a:pPr>
            <a:r>
              <a:t>are </a:t>
            </a:r>
          </a:p>
          <a:p>
            <a:pPr defTabSz="502412">
              <a:defRPr sz="6800"/>
            </a:pPr>
          </a:p>
          <a:p>
            <a:pPr defTabSz="502412">
              <a:defRPr sz="6800"/>
            </a:pPr>
            <a:r>
              <a:t>foreground)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 but you can show it how good the water is."/>
          <p:cNvSpPr txBox="1"/>
          <p:nvPr>
            <p:ph type="title"/>
          </p:nvPr>
        </p:nvSpPr>
        <p:spPr>
          <a:xfrm>
            <a:off x="952500" y="1714500"/>
            <a:ext cx="11099800" cy="2159000"/>
          </a:xfrm>
          <a:prstGeom prst="rect">
            <a:avLst/>
          </a:prstGeom>
        </p:spPr>
        <p:txBody>
          <a:bodyPr/>
          <a:lstStyle>
            <a:lvl1pPr defTabSz="484886">
              <a:defRPr sz="6600"/>
            </a:lvl1pPr>
          </a:lstStyle>
          <a:p>
            <a:pPr/>
            <a:r>
              <a:t>ALL stories have the same structure</a:t>
            </a:r>
          </a:p>
        </p:txBody>
      </p:sp>
      <p:sp>
        <p:nvSpPr>
          <p:cNvPr id="188" name="foreground…"/>
          <p:cNvSpPr txBox="1"/>
          <p:nvPr/>
        </p:nvSpPr>
        <p:spPr>
          <a:xfrm>
            <a:off x="1452118" y="4416021"/>
            <a:ext cx="9746106" cy="38298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84886">
              <a:defRPr b="1" sz="8000" u="sng">
                <a:solidFill>
                  <a:srgbClr val="FFFFFF"/>
                </a:solidFill>
              </a:defRPr>
            </a:pPr>
            <a:r>
              <a:t>foreground </a:t>
            </a:r>
          </a:p>
          <a:p>
            <a:pPr defTabSz="484886">
              <a:defRPr sz="6400">
                <a:solidFill>
                  <a:srgbClr val="FFFFFF"/>
                </a:solidFill>
                <a:latin typeface="Helvetica Neue Medium"/>
                <a:ea typeface="Helvetica Neue Medium"/>
                <a:cs typeface="Helvetica Neue Medium"/>
                <a:sym typeface="Helvetica Neue Medium"/>
              </a:defRPr>
            </a:pPr>
            <a:r>
              <a:t>and</a:t>
            </a:r>
            <a:r>
              <a:rPr b="1" sz="8000" u="sng">
                <a:latin typeface="+mj-lt"/>
                <a:ea typeface="+mj-ea"/>
                <a:cs typeface="+mj-cs"/>
                <a:sym typeface="Helvetica Neue"/>
              </a:rPr>
              <a:t> </a:t>
            </a:r>
            <a:endParaRPr b="1" sz="8000" u="sng">
              <a:latin typeface="+mj-lt"/>
              <a:ea typeface="+mj-ea"/>
              <a:cs typeface="+mj-cs"/>
              <a:sym typeface="Helvetica Neue"/>
            </a:endParaRPr>
          </a:p>
          <a:p>
            <a:pPr defTabSz="484886">
              <a:defRPr b="1" sz="8400" u="sng">
                <a:solidFill>
                  <a:srgbClr val="FFFFFF"/>
                </a:solidFill>
              </a:defRPr>
            </a:pPr>
            <a:r>
              <a:t>background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 they also have endings"/>
          <p:cNvSpPr txBox="1"/>
          <p:nvPr>
            <p:ph type="title"/>
          </p:nvPr>
        </p:nvSpPr>
        <p:spPr>
          <a:prstGeom prst="rect">
            <a:avLst/>
          </a:prstGeom>
        </p:spPr>
        <p:txBody>
          <a:bodyPr/>
          <a:lstStyle/>
          <a:p>
            <a:pPr/>
            <a:r>
              <a:t>... they also have endings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tory endings are sometimes called…"/>
          <p:cNvSpPr txBox="1"/>
          <p:nvPr>
            <p:ph type="title"/>
          </p:nvPr>
        </p:nvSpPr>
        <p:spPr>
          <a:xfrm>
            <a:off x="1270000" y="611407"/>
            <a:ext cx="10464800" cy="8530786"/>
          </a:xfrm>
          <a:prstGeom prst="rect">
            <a:avLst/>
          </a:prstGeom>
        </p:spPr>
        <p:txBody>
          <a:bodyPr/>
          <a:lstStyle/>
          <a:p>
            <a:pPr/>
            <a:r>
              <a:rPr sz="6000"/>
              <a:t>Story endings are sometimes called</a:t>
            </a:r>
            <a:endParaRPr sz="6000"/>
          </a:p>
          <a:p>
            <a:pPr/>
          </a:p>
          <a:p>
            <a:pPr/>
            <a:r>
              <a:t>denouement, resolution,</a:t>
            </a:r>
          </a:p>
          <a:p>
            <a:pPr/>
            <a:r>
              <a:t>reflection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250 students in university classes Japan and Taiwan  ( and independent study students in Vietnam)…"/>
          <p:cNvSpPr txBox="1"/>
          <p:nvPr>
            <p:ph type="body" idx="1"/>
          </p:nvPr>
        </p:nvSpPr>
        <p:spPr>
          <a:prstGeom prst="rect">
            <a:avLst/>
          </a:prstGeom>
        </p:spPr>
        <p:txBody>
          <a:bodyPr/>
          <a:lstStyle/>
          <a:p>
            <a:pPr marL="382268" indent="-382268" defTabSz="502412">
              <a:spcBef>
                <a:spcPts val="3600"/>
              </a:spcBef>
              <a:defRPr b="1" sz="3096" u="sng"/>
            </a:pPr>
            <a:r>
              <a:t>Orientation</a:t>
            </a:r>
            <a:r>
              <a:rPr b="0" u="none"/>
              <a:t> (when and where the story happened; who did the story happen to)</a:t>
            </a:r>
          </a:p>
          <a:p>
            <a:pPr marL="382268" indent="-382268" defTabSz="502412">
              <a:spcBef>
                <a:spcPts val="3600"/>
              </a:spcBef>
              <a:defRPr b="1" sz="3096" u="sng"/>
            </a:pPr>
            <a:r>
              <a:t>Sequence of events</a:t>
            </a:r>
            <a:r>
              <a:rPr b="0" u="none"/>
              <a:t> (foreground: what happened)</a:t>
            </a:r>
          </a:p>
          <a:p>
            <a:pPr marL="382268" indent="-382268" defTabSz="502412">
              <a:spcBef>
                <a:spcPts val="3600"/>
              </a:spcBef>
              <a:defRPr b="1" sz="3096" u="sng"/>
            </a:pPr>
            <a:r>
              <a:t>Resolution</a:t>
            </a:r>
            <a:r>
              <a:rPr b="0" u="none"/>
              <a:t> (what happened in the end; what did the story mean?)</a:t>
            </a:r>
            <a:endParaRPr b="0" u="none"/>
          </a:p>
          <a:p>
            <a:pPr marL="382268" indent="-382268" defTabSz="502412">
              <a:spcBef>
                <a:spcPts val="3600"/>
              </a:spcBef>
              <a:defRPr b="1" sz="3096" u="sng"/>
            </a:pPr>
            <a:r>
              <a:rPr>
                <a:solidFill>
                  <a:srgbClr val="0000FF"/>
                </a:solidFill>
                <a:uFill>
                  <a:solidFill>
                    <a:srgbClr val="0000FF"/>
                  </a:solidFill>
                </a:uFill>
                <a:hlinkClick r:id="rId2" invalidUrl="" action="" tgtFrame="" tooltip="" history="1" highlightClick="0" endSnd="0"/>
              </a:rPr>
              <a:t>for a genre based account of the grammar of narrative click here</a:t>
            </a:r>
          </a:p>
          <a:p>
            <a:pPr marL="382268" indent="-382268" defTabSz="502412">
              <a:spcBef>
                <a:spcPts val="3600"/>
              </a:spcBef>
              <a:defRPr sz="3096" u="sng">
                <a:solidFill>
                  <a:srgbClr val="0000FF"/>
                </a:solidFill>
                <a:uFill>
                  <a:solidFill>
                    <a:srgbClr val="0000FF"/>
                  </a:solidFill>
                </a:uFill>
              </a:defRPr>
            </a:pPr>
            <a:r>
              <a:rPr>
                <a:hlinkClick r:id="rId3" invalidUrl="" action="" tgtFrame="" tooltip="" history="1" highlightClick="0" endSnd="0"/>
              </a:rPr>
              <a:t>For a more complete description of narrative structure click here</a:t>
            </a:r>
          </a:p>
        </p:txBody>
      </p:sp>
      <p:sp>
        <p:nvSpPr>
          <p:cNvPr id="195" name="The project"/>
          <p:cNvSpPr txBox="1"/>
          <p:nvPr>
            <p:ph type="title"/>
          </p:nvPr>
        </p:nvSpPr>
        <p:spPr>
          <a:xfrm>
            <a:off x="1270000" y="487513"/>
            <a:ext cx="10464800" cy="1857525"/>
          </a:xfrm>
          <a:prstGeom prst="rect">
            <a:avLst/>
          </a:prstGeom>
        </p:spPr>
        <p:txBody>
          <a:bodyPr/>
          <a:lstStyle/>
          <a:p>
            <a:pPr defTabSz="297940">
              <a:defRPr sz="4000"/>
            </a:pPr>
            <a:r>
              <a:t>Narrative structure (the grammar of stories)</a:t>
            </a:r>
          </a:p>
          <a:p>
            <a:pPr defTabSz="297940">
              <a:defRPr sz="4000"/>
            </a:pPr>
            <a:r>
              <a:t>See Labov (1967)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Our lives are taking place more and more in online environments"/>
          <p:cNvSpPr txBox="1"/>
          <p:nvPr>
            <p:ph type="title"/>
          </p:nvPr>
        </p:nvSpPr>
        <p:spPr>
          <a:xfrm>
            <a:off x="1270000" y="2387600"/>
            <a:ext cx="10464800" cy="3302000"/>
          </a:xfrm>
          <a:prstGeom prst="rect">
            <a:avLst/>
          </a:prstGeom>
        </p:spPr>
        <p:txBody>
          <a:bodyPr/>
          <a:lstStyle>
            <a:lvl1pPr defTabSz="502412">
              <a:defRPr sz="6800"/>
            </a:lvl1pPr>
          </a:lstStyle>
          <a:p>
            <a:pPr/>
            <a:r>
              <a:t>Telling stories? It would be nice, if only we had the time.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eacher’s role is"/>
          <p:cNvSpPr txBox="1"/>
          <p:nvPr>
            <p:ph type="title"/>
          </p:nvPr>
        </p:nvSpPr>
        <p:spPr>
          <a:xfrm>
            <a:off x="952500" y="1981200"/>
            <a:ext cx="11099800" cy="2780015"/>
          </a:xfrm>
          <a:prstGeom prst="rect">
            <a:avLst/>
          </a:prstGeom>
        </p:spPr>
        <p:txBody>
          <a:bodyPr/>
          <a:lstStyle>
            <a:lvl1pPr defTabSz="417001">
              <a:defRPr sz="5600"/>
            </a:lvl1pPr>
          </a:lstStyle>
          <a:p>
            <a:pPr/>
            <a:r>
              <a:t>ALL stories AT ALL LEVELS have the same (basic) sentence grammar, too</a:t>
            </a:r>
          </a:p>
        </p:txBody>
      </p:sp>
      <p:sp>
        <p:nvSpPr>
          <p:cNvPr id="198" name="Teacher’s role is"/>
          <p:cNvSpPr txBox="1"/>
          <p:nvPr/>
        </p:nvSpPr>
        <p:spPr>
          <a:xfrm>
            <a:off x="952500" y="60452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26699">
              <a:defRPr sz="5800">
                <a:solidFill>
                  <a:srgbClr val="FFFFFF"/>
                </a:solidFill>
                <a:latin typeface="Helvetica Neue Medium"/>
                <a:ea typeface="Helvetica Neue Medium"/>
                <a:cs typeface="Helvetica Neue Medium"/>
                <a:sym typeface="Helvetica Neue Medium"/>
              </a:defRPr>
            </a:lvl1pPr>
          </a:lstStyle>
          <a:p>
            <a:pPr/>
            <a:r>
              <a:t>(the difference between levels is in vocabulary, and complexity)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Principles of learner autonomy (Little, 2007)"/>
          <p:cNvSpPr txBox="1"/>
          <p:nvPr>
            <p:ph type="title"/>
          </p:nvPr>
        </p:nvSpPr>
        <p:spPr>
          <a:xfrm>
            <a:off x="645826" y="223332"/>
            <a:ext cx="11099801" cy="2473341"/>
          </a:xfrm>
          <a:prstGeom prst="rect">
            <a:avLst/>
          </a:prstGeom>
        </p:spPr>
        <p:txBody>
          <a:bodyPr/>
          <a:lstStyle>
            <a:lvl1pPr defTabSz="484886">
              <a:defRPr sz="6600"/>
            </a:lvl1pPr>
          </a:lstStyle>
          <a:p>
            <a:pPr/>
            <a:r>
              <a:t>The (sentence) grammar used in telling stories</a:t>
            </a:r>
          </a:p>
        </p:txBody>
      </p:sp>
      <p:sp>
        <p:nvSpPr>
          <p:cNvPr id="201" name="involvement…"/>
          <p:cNvSpPr txBox="1"/>
          <p:nvPr>
            <p:ph type="body" idx="1"/>
          </p:nvPr>
        </p:nvSpPr>
        <p:spPr>
          <a:xfrm>
            <a:off x="952500" y="2751802"/>
            <a:ext cx="11099800" cy="6784277"/>
          </a:xfrm>
          <a:prstGeom prst="rect">
            <a:avLst/>
          </a:prstGeom>
        </p:spPr>
        <p:txBody>
          <a:bodyPr/>
          <a:lstStyle/>
          <a:p>
            <a:pPr/>
            <a:r>
              <a:t>stative and progressive verbs</a:t>
            </a:r>
          </a:p>
          <a:p>
            <a:pPr/>
            <a:r>
              <a:t>past tense verbs (usually simple past, but also past perfect, past progressive) </a:t>
            </a:r>
          </a:p>
          <a:p>
            <a:pPr>
              <a:defRPr u="sng">
                <a:solidFill>
                  <a:srgbClr val="0000FF"/>
                </a:solidFill>
                <a:uFill>
                  <a:solidFill>
                    <a:srgbClr val="0000FF"/>
                  </a:solidFill>
                </a:uFill>
              </a:defRPr>
            </a:pPr>
            <a:r>
              <a:rPr>
                <a:hlinkClick r:id="rId2" invalidUrl="" action="" tgtFrame="" tooltip="" history="1" highlightClick="0" endSnd="0"/>
              </a:rPr>
              <a:t>adverbs referring to (past) time </a:t>
            </a:r>
            <a:r>
              <a:rPr u="none">
                <a:solidFill>
                  <a:srgbClr val="FFFFFF"/>
                </a:solidFill>
                <a:uFillTx/>
              </a:rPr>
              <a:t> </a:t>
            </a:r>
            <a:endParaRPr u="none">
              <a:solidFill>
                <a:srgbClr val="FFFFFF"/>
              </a:solidFill>
              <a:uFillTx/>
            </a:endParaRPr>
          </a:p>
          <a:p>
            <a:pPr/>
            <a:r>
              <a:t>chronological order (this … then this … then this ….)</a:t>
            </a:r>
          </a:p>
          <a:p>
            <a:pPr/>
            <a:r>
              <a:t>proper nouns (names of people and places) ; pronouns (he, she, it, I , you, we)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Orientation  stative verbs ; progressive verb forms ; temporal conjunctions…"/>
          <p:cNvSpPr txBox="1"/>
          <p:nvPr>
            <p:ph type="body" idx="4294967295"/>
          </p:nvPr>
        </p:nvSpPr>
        <p:spPr>
          <a:xfrm>
            <a:off x="952500" y="344416"/>
            <a:ext cx="11099800" cy="8532884"/>
          </a:xfrm>
          <a:prstGeom prst="rect">
            <a:avLst/>
          </a:prstGeom>
        </p:spPr>
        <p:txBody>
          <a:bodyPr/>
          <a:lstStyle/>
          <a:p>
            <a:pPr marL="444498" indent="-444498">
              <a:defRPr b="1" sz="3600" u="sng"/>
            </a:pPr>
            <a:r>
              <a:t>Orientation</a:t>
            </a:r>
            <a:r>
              <a:rPr b="0" u="none"/>
              <a:t> </a:t>
            </a:r>
            <a:br>
              <a:rPr b="0" u="none"/>
            </a:br>
            <a:r>
              <a:rPr b="0" u="none"/>
              <a:t>stative verbs ; progressive verb forms ; temporal conjunctions</a:t>
            </a:r>
          </a:p>
          <a:p>
            <a:pPr marL="444498" indent="-444498">
              <a:defRPr b="1" sz="3600" u="sng"/>
            </a:pPr>
            <a:r>
              <a:t>Sequence of events</a:t>
            </a:r>
            <a:br/>
            <a:r>
              <a:rPr b="0" u="none"/>
              <a:t>action verbs ; reflection verbs ; temporal conjunctions ; cause and effect</a:t>
            </a:r>
          </a:p>
          <a:p>
            <a:pPr marL="444498" indent="-444498">
              <a:defRPr b="1" sz="3600" u="sng"/>
            </a:pPr>
            <a:r>
              <a:t>Resolution</a:t>
            </a:r>
            <a:r>
              <a:rPr b="0" u="none"/>
              <a:t> </a:t>
            </a:r>
            <a:br>
              <a:rPr b="0" u="none"/>
            </a:br>
            <a:r>
              <a:rPr b="0" u="none"/>
              <a:t>stative verbs, reflection verbs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p:cNvSpPr txBox="1"/>
          <p:nvPr>
            <p:ph type="title"/>
          </p:nvPr>
        </p:nvSpPr>
        <p:spPr>
          <a:xfrm>
            <a:off x="990599" y="673100"/>
            <a:ext cx="4921699" cy="8839300"/>
          </a:xfrm>
          <a:prstGeom prst="rect">
            <a:avLst/>
          </a:prstGeom>
        </p:spPr>
        <p:txBody>
          <a:bodyPr/>
          <a:lstStyle/>
          <a:p>
            <a:pPr defTabSz="233679">
              <a:defRPr sz="2400"/>
            </a:pPr>
          </a:p>
        </p:txBody>
      </p:sp>
      <p:sp>
        <p:nvSpPr>
          <p:cNvPr id="206" name="Orientation  stative verbs ; progressive verb forms ;  adverbs of time…"/>
          <p:cNvSpPr txBox="1"/>
          <p:nvPr/>
        </p:nvSpPr>
        <p:spPr>
          <a:xfrm>
            <a:off x="990599" y="673099"/>
            <a:ext cx="4667975" cy="8737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31163" indent="-431163" algn="l" defTabSz="566673">
              <a:spcBef>
                <a:spcPts val="4000"/>
              </a:spcBef>
              <a:buSzPct val="145000"/>
              <a:buChar char="•"/>
              <a:defRPr b="1" sz="3400" u="sng">
                <a:solidFill>
                  <a:srgbClr val="FFFFFF"/>
                </a:solidFill>
              </a:defRPr>
            </a:pPr>
            <a:r>
              <a:t>Orientation</a:t>
            </a:r>
            <a:r>
              <a:rPr b="0" u="none"/>
              <a:t> </a:t>
            </a:r>
            <a:br>
              <a:rPr b="0" u="none"/>
            </a:br>
            <a:r>
              <a:rPr b="0" u="none"/>
              <a:t>stative verbs ; progressive verb forms ; </a:t>
            </a:r>
            <a:br>
              <a:rPr b="0" u="none"/>
            </a:br>
            <a:r>
              <a:rPr b="0" u="none"/>
              <a:t>adverbs of time</a:t>
            </a:r>
          </a:p>
          <a:p>
            <a:pPr marL="431163" indent="-431163" algn="l" defTabSz="566673">
              <a:spcBef>
                <a:spcPts val="4000"/>
              </a:spcBef>
              <a:buSzPct val="145000"/>
              <a:buChar char="•"/>
              <a:defRPr b="1" sz="3400" u="sng">
                <a:solidFill>
                  <a:srgbClr val="FFFFFF"/>
                </a:solidFill>
              </a:defRPr>
            </a:pPr>
            <a:r>
              <a:t>Sequence of events</a:t>
            </a:r>
            <a:br/>
            <a:r>
              <a:rPr b="0" u="none"/>
              <a:t>action verbs ; reflection verbs ; adverbs of time ; cause and effect</a:t>
            </a:r>
          </a:p>
          <a:p>
            <a:pPr marL="431163" indent="-431163" algn="l" defTabSz="566673">
              <a:spcBef>
                <a:spcPts val="4000"/>
              </a:spcBef>
              <a:buSzPct val="145000"/>
              <a:buChar char="•"/>
              <a:defRPr b="1" sz="3400" u="sng">
                <a:solidFill>
                  <a:srgbClr val="FFFFFF"/>
                </a:solidFill>
              </a:defRPr>
            </a:pPr>
            <a:r>
              <a:t>Resolution</a:t>
            </a:r>
            <a:r>
              <a:rPr b="0" u="none"/>
              <a:t> </a:t>
            </a:r>
            <a:br>
              <a:rPr b="0" u="none"/>
            </a:br>
            <a:r>
              <a:rPr b="0" u="none"/>
              <a:t>stative verbs, reflection verbs</a:t>
            </a:r>
          </a:p>
        </p:txBody>
      </p:sp>
      <p:sp>
        <p:nvSpPr>
          <p:cNvPr id="207" name="It was a dark night … I was walking along the street … then, after that ……"/>
          <p:cNvSpPr txBox="1"/>
          <p:nvPr/>
        </p:nvSpPr>
        <p:spPr>
          <a:xfrm>
            <a:off x="6362700" y="673100"/>
            <a:ext cx="4667973" cy="87374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64488" indent="-364488" algn="l" defTabSz="479044">
              <a:spcBef>
                <a:spcPts val="3400"/>
              </a:spcBef>
              <a:buSzPct val="145000"/>
              <a:buChar char="•"/>
              <a:defRPr sz="2200">
                <a:solidFill>
                  <a:srgbClr val="FFFFFF"/>
                </a:solidFill>
              </a:defRPr>
            </a:pPr>
            <a:br/>
            <a:br/>
            <a:r>
              <a:t>It was a dark night …</a:t>
            </a:r>
            <a:br/>
            <a:r>
              <a:t>I was walking along the street …</a:t>
            </a:r>
            <a:br/>
            <a:r>
              <a:t>then, after that …</a:t>
            </a:r>
          </a:p>
          <a:p>
            <a:pPr marL="364488" indent="-364488" algn="l" defTabSz="479044">
              <a:spcBef>
                <a:spcPts val="3400"/>
              </a:spcBef>
              <a:buSzPct val="145000"/>
              <a:buChar char="•"/>
              <a:defRPr sz="2200">
                <a:solidFill>
                  <a:srgbClr val="FFFFFF"/>
                </a:solidFill>
              </a:defRPr>
            </a:pPr>
            <a:br/>
            <a:br/>
            <a:r>
              <a:t>A cat ran across the road …</a:t>
            </a:r>
            <a:br/>
            <a:r>
              <a:t>the car crashed …</a:t>
            </a:r>
            <a:br/>
            <a:r>
              <a:t>I thought ….</a:t>
            </a:r>
            <a:br/>
            <a:r>
              <a:t>I realised …</a:t>
            </a:r>
            <a:br/>
            <a:br/>
            <a:br/>
            <a:br/>
          </a:p>
          <a:p>
            <a:pPr marL="364488" indent="-364488" algn="l" defTabSz="479044">
              <a:spcBef>
                <a:spcPts val="3400"/>
              </a:spcBef>
              <a:buSzPct val="145000"/>
              <a:buChar char="•"/>
              <a:defRPr sz="2200">
                <a:solidFill>
                  <a:srgbClr val="FFFFFF"/>
                </a:solidFill>
              </a:defRPr>
            </a:pPr>
            <a:br/>
            <a:r>
              <a:t>He was not badly hurt …</a:t>
            </a:r>
            <a:br/>
            <a:r>
              <a:t>I was annoyed that I was late …</a:t>
            </a:r>
            <a:br/>
            <a:r>
              <a:t>I felt tired out ….</a:t>
            </a:r>
            <a:b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A man and his son were driving home from a party. It was a dark, rainy night. As they drove, suddenly a cat ran in front of the car. The man hit the brakes and skidded on the wet road. The car swerved off the road and crashed right into a large tree. The man was killed instantly.…"/>
          <p:cNvSpPr txBox="1"/>
          <p:nvPr>
            <p:ph type="title" idx="4294967295"/>
          </p:nvPr>
        </p:nvSpPr>
        <p:spPr>
          <a:xfrm>
            <a:off x="1269999" y="2354906"/>
            <a:ext cx="10464801" cy="6662095"/>
          </a:xfrm>
          <a:prstGeom prst="rect">
            <a:avLst/>
          </a:prstGeom>
        </p:spPr>
        <p:txBody>
          <a:bodyPr/>
          <a:lstStyle/>
          <a:p>
            <a:pPr algn="l" defTabSz="233679">
              <a:defRPr sz="3200"/>
            </a:pPr>
            <a:r>
              <a:t>A man and his son were driving home from a party. It was a dark, rainy night. As they drove, suddenly a cat ran in front of the car. The man hit the brakes and skidded on the wet road. The car swerved off the road and crashed right into a large tree. The man was killed instantly. </a:t>
            </a:r>
          </a:p>
          <a:p>
            <a:pPr algn="l" defTabSz="233679">
              <a:defRPr sz="3200"/>
            </a:pPr>
          </a:p>
          <a:p>
            <a:pPr algn="l" defTabSz="233679">
              <a:defRPr sz="3200"/>
            </a:pPr>
            <a:r>
              <a:t>An ambulance came, and rushed the boy to hospital. In the hospital, the boy was taken into the operating theatre. The surgeon came in, looked at the boy, and cried, “Oh no, my son!”</a:t>
            </a:r>
          </a:p>
          <a:p>
            <a:pPr algn="l" defTabSz="233679">
              <a:defRPr sz="3200"/>
            </a:pPr>
          </a:p>
          <a:p>
            <a:pPr algn="l" defTabSz="233679">
              <a:defRPr sz="3200"/>
            </a:pPr>
            <a:r>
              <a:t>How come?</a:t>
            </a:r>
          </a:p>
        </p:txBody>
      </p:sp>
      <p:sp>
        <p:nvSpPr>
          <p:cNvPr id="210" name="Shape 167"/>
          <p:cNvSpPr txBox="1"/>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142544">
              <a:defRPr sz="4300">
                <a:solidFill>
                  <a:srgbClr val="FFFFFF"/>
                </a:solidFill>
                <a:latin typeface="Helvetica Light"/>
                <a:ea typeface="Helvetica Light"/>
                <a:cs typeface="Helvetica Light"/>
                <a:sym typeface="Helvetica Light"/>
              </a:defRPr>
            </a:lvl1pPr>
          </a:lstStyle>
          <a:p>
            <a:pPr/>
            <a:r>
              <a:t>Orientation, sequence of events, resolution?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167"/>
          <p:cNvSpPr txBox="1"/>
          <p:nvPr>
            <p:ph type="title"/>
          </p:nvPr>
        </p:nvSpPr>
        <p:spPr>
          <a:prstGeom prst="rect">
            <a:avLst/>
          </a:prstGeom>
        </p:spPr>
        <p:txBody>
          <a:bodyPr/>
          <a:lstStyle>
            <a:lvl1pPr defTabSz="217320">
              <a:defRPr sz="6600"/>
            </a:lvl1pPr>
          </a:lstStyle>
          <a:p>
            <a:pPr/>
            <a:r>
              <a:t>Theatre journals </a:t>
            </a:r>
          </a:p>
        </p:txBody>
      </p:sp>
      <p:sp>
        <p:nvSpPr>
          <p:cNvPr id="213" name="Shape 168"/>
          <p:cNvSpPr txBox="1"/>
          <p:nvPr>
            <p:ph type="body" idx="1"/>
          </p:nvPr>
        </p:nvSpPr>
        <p:spPr>
          <a:prstGeom prst="rect">
            <a:avLst/>
          </a:prstGeom>
        </p:spPr>
        <p:txBody>
          <a:bodyPr/>
          <a:lstStyle/>
          <a:p>
            <a:pPr marL="0" indent="0" algn="ctr" defTabSz="531622">
              <a:spcBef>
                <a:spcPts val="0"/>
              </a:spcBef>
              <a:buSzTx/>
              <a:buNone/>
              <a:defRPr b="1" sz="2900">
                <a:latin typeface="+mn-lt"/>
                <a:ea typeface="+mn-ea"/>
                <a:cs typeface="+mn-cs"/>
                <a:sym typeface="Helvetica"/>
              </a:defRPr>
            </a:pPr>
            <a:r>
              <a:t>Excerpt from one student’s journal: </a:t>
            </a:r>
          </a:p>
          <a:p>
            <a:pPr marL="0" indent="0" algn="ctr" defTabSz="531622">
              <a:spcBef>
                <a:spcPts val="0"/>
              </a:spcBef>
              <a:buSzTx/>
              <a:buNone/>
              <a:defRPr b="1" sz="2900">
                <a:latin typeface="+mn-lt"/>
                <a:ea typeface="+mn-ea"/>
                <a:cs typeface="+mn-cs"/>
                <a:sym typeface="Helvetica"/>
              </a:defRPr>
            </a:pPr>
            <a:r>
              <a:t>How the Boy Caught Ten Fish</a:t>
            </a:r>
          </a:p>
          <a:p>
            <a:pPr marL="0" indent="0" defTabSz="531622">
              <a:spcBef>
                <a:spcPts val="3800"/>
              </a:spcBef>
              <a:buSzTx/>
              <a:buNone/>
              <a:defRPr sz="3400"/>
            </a:pPr>
            <a:r>
              <a:t> (1) I went to the park yesterday.  (2) It was very fun.  (3) I got 10 fish.  (4) 5 was little big  (5) 5 of them was big. (6)  I keep 5 of the little fish.  (7) When I pell the fish up I amost fell into the water but my dad gabblet my shert. (11-12-98)</a:t>
            </a:r>
          </a:p>
          <a:p>
            <a:pPr marL="0" indent="0" defTabSz="531622">
              <a:spcBef>
                <a:spcPts val="0"/>
              </a:spcBef>
              <a:buSzTx/>
              <a:buNone/>
              <a:defRPr sz="7200"/>
            </a:pPr>
          </a:p>
          <a:p>
            <a:pPr marL="0" indent="0" defTabSz="531622">
              <a:spcBef>
                <a:spcPts val="0"/>
              </a:spcBef>
              <a:buSzTx/>
              <a:buNone/>
              <a:defRPr sz="2100"/>
            </a:pPr>
            <a:r>
              <a:t>(From Ellen Lipp, 2001, “Building a Cross-Cultural Community of Learners and Writers through Pen Pal Journals”,  in Burton J and  Carroll M (eds) Journal Writing TESOL Publications.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171"/>
          <p:cNvSpPr txBox="1"/>
          <p:nvPr>
            <p:ph type="body" sz="half" idx="1"/>
          </p:nvPr>
        </p:nvSpPr>
        <p:spPr>
          <a:prstGeom prst="rect">
            <a:avLst/>
          </a:prstGeom>
        </p:spPr>
        <p:txBody>
          <a:bodyPr/>
          <a:lstStyle/>
          <a:p>
            <a:pPr/>
            <a:r>
              <a:t>Who did the boy go with? </a:t>
            </a:r>
          </a:p>
          <a:p>
            <a:pPr/>
            <a:r>
              <a:t>What was the weather like?</a:t>
            </a:r>
          </a:p>
          <a:p>
            <a:pPr/>
            <a:r>
              <a:t>What were the boy and his father going to do at the park?  </a:t>
            </a:r>
          </a:p>
          <a:p>
            <a:pPr/>
            <a:r>
              <a:t>What happened next?</a:t>
            </a:r>
          </a:p>
        </p:txBody>
      </p:sp>
      <p:sp>
        <p:nvSpPr>
          <p:cNvPr id="216" name="Shape 172"/>
          <p:cNvSpPr txBox="1"/>
          <p:nvPr/>
        </p:nvSpPr>
        <p:spPr>
          <a:xfrm>
            <a:off x="6426200" y="2590800"/>
            <a:ext cx="53340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342900" indent="-342900" algn="l">
              <a:spcBef>
                <a:spcPts val="3200"/>
              </a:spcBef>
              <a:buSzPct val="75000"/>
              <a:buChar char="•"/>
              <a:defRPr sz="3200">
                <a:solidFill>
                  <a:srgbClr val="FFFFFF"/>
                </a:solidFill>
                <a:latin typeface="Helvetica Light"/>
                <a:ea typeface="Helvetica Light"/>
                <a:cs typeface="Helvetica Light"/>
                <a:sym typeface="Helvetica Light"/>
              </a:defRPr>
            </a:lvl1pPr>
          </a:lstStyle>
          <a:p>
            <a:pPr/>
            <a:r>
              <a:t> (1) I went to the park yesterday.  (2) It was very fun.  (3) I got 10 fish.  (4) 5 was little big  (5) 5 of them was big. (6)  I keep 5 of the little fish.  (7) When I pell the fish up I amost fell into the water but my dad gabblet my shert. (11-12-98)</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174"/>
          <p:cNvSpPr txBox="1"/>
          <p:nvPr>
            <p:ph type="title"/>
          </p:nvPr>
        </p:nvSpPr>
        <p:spPr>
          <a:prstGeom prst="rect">
            <a:avLst/>
          </a:prstGeom>
        </p:spPr>
        <p:txBody>
          <a:bodyPr/>
          <a:lstStyle/>
          <a:p>
            <a:pPr/>
            <a:r>
              <a:t>Expanded narrative: </a:t>
            </a:r>
          </a:p>
        </p:txBody>
      </p:sp>
      <p:sp>
        <p:nvSpPr>
          <p:cNvPr id="219" name="Shape 175"/>
          <p:cNvSpPr txBox="1"/>
          <p:nvPr>
            <p:ph type="body" sz="half" idx="1"/>
          </p:nvPr>
        </p:nvSpPr>
        <p:spPr>
          <a:prstGeom prst="rect">
            <a:avLst/>
          </a:prstGeom>
        </p:spPr>
        <p:txBody>
          <a:bodyPr/>
          <a:lstStyle/>
          <a:p>
            <a:pPr marL="0" indent="0">
              <a:buSzTx/>
              <a:buNone/>
            </a:pPr>
            <a:r>
              <a:t>(1) I went to the park yesterday </a:t>
            </a:r>
            <a:r>
              <a:rPr b="1">
                <a:latin typeface="+mn-lt"/>
                <a:ea typeface="+mn-ea"/>
                <a:cs typeface="+mn-cs"/>
                <a:sym typeface="Helvetica"/>
              </a:rPr>
              <a:t>with my dad</a:t>
            </a:r>
            <a:r>
              <a:t>. </a:t>
            </a:r>
            <a:r>
              <a:rPr b="1">
                <a:latin typeface="+mn-lt"/>
                <a:ea typeface="+mn-ea"/>
                <a:cs typeface="+mn-cs"/>
                <a:sym typeface="Helvetica"/>
              </a:rPr>
              <a:t>It was a sunny day. We were going to go fishing. </a:t>
            </a:r>
            <a:r>
              <a:t> (2) It was very fun.  (3) I got 10 fish.  (4) 5 was </a:t>
            </a:r>
            <a:r>
              <a:rPr>
                <a:solidFill>
                  <a:srgbClr val="73FDFF"/>
                </a:solidFill>
              </a:rPr>
              <a:t>quite</a:t>
            </a:r>
            <a:r>
              <a:t> big  (5) 5 of them was </a:t>
            </a:r>
            <a:r>
              <a:rPr>
                <a:solidFill>
                  <a:srgbClr val="73FDFF"/>
                </a:solidFill>
              </a:rPr>
              <a:t>very </a:t>
            </a:r>
            <a:r>
              <a:t>big. (6)  I </a:t>
            </a:r>
            <a:r>
              <a:rPr>
                <a:solidFill>
                  <a:srgbClr val="00FDFF"/>
                </a:solidFill>
              </a:rPr>
              <a:t>kept</a:t>
            </a:r>
            <a:r>
              <a:t> 5 of the little fish.  (7) When I </a:t>
            </a:r>
            <a:r>
              <a:rPr b="1">
                <a:solidFill>
                  <a:srgbClr val="73FDFF"/>
                </a:solidFill>
                <a:latin typeface="+mn-lt"/>
                <a:ea typeface="+mn-ea"/>
                <a:cs typeface="+mn-cs"/>
                <a:sym typeface="Helvetica"/>
              </a:rPr>
              <a:t>pulled</a:t>
            </a:r>
            <a:r>
              <a:t> the fish up I </a:t>
            </a:r>
            <a:r>
              <a:rPr>
                <a:solidFill>
                  <a:srgbClr val="73FDFF"/>
                </a:solidFill>
              </a:rPr>
              <a:t>almost</a:t>
            </a:r>
            <a:r>
              <a:t> fell into the water but my dad </a:t>
            </a:r>
            <a:r>
              <a:rPr b="1">
                <a:solidFill>
                  <a:srgbClr val="00FDFF"/>
                </a:solidFill>
                <a:latin typeface="+mn-lt"/>
                <a:ea typeface="+mn-ea"/>
                <a:cs typeface="+mn-cs"/>
                <a:sym typeface="Helvetica"/>
              </a:rPr>
              <a:t>grabbed</a:t>
            </a:r>
            <a:r>
              <a:t> my </a:t>
            </a:r>
            <a:r>
              <a:rPr>
                <a:solidFill>
                  <a:srgbClr val="73FDFF"/>
                </a:solidFill>
              </a:rPr>
              <a:t>shirt</a:t>
            </a:r>
            <a:r>
              <a:t>. </a:t>
            </a:r>
            <a:r>
              <a:rPr b="1">
                <a:latin typeface="+mn-lt"/>
                <a:ea typeface="+mn-ea"/>
                <a:cs typeface="+mn-cs"/>
                <a:sym typeface="Helvetica"/>
              </a:rPr>
              <a:t> I didn’t fall in.  We went home.</a:t>
            </a:r>
          </a:p>
        </p:txBody>
      </p:sp>
      <p:sp>
        <p:nvSpPr>
          <p:cNvPr id="220" name="Shape 176"/>
          <p:cNvSpPr txBox="1"/>
          <p:nvPr/>
        </p:nvSpPr>
        <p:spPr>
          <a:xfrm>
            <a:off x="6426200" y="2590800"/>
            <a:ext cx="53340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3200"/>
              </a:spcBef>
              <a:defRPr sz="2800">
                <a:solidFill>
                  <a:srgbClr val="FFFC79"/>
                </a:solidFill>
                <a:latin typeface="Helvetica Light"/>
                <a:ea typeface="Helvetica Light"/>
                <a:cs typeface="Helvetica Light"/>
                <a:sym typeface="Helvetica Light"/>
              </a:defRPr>
            </a:pPr>
            <a:r>
              <a:t> </a:t>
            </a:r>
            <a:r>
              <a:rPr sz="2400"/>
              <a:t>(1) I went to the park yesterday.  (2) It was very fun.  (3) I got 10 fish.  (4) 5 was little big  (5) 5 of them was big. (6)  I keep 5 of the little fish.  (7) When I pell the fish up I amost fell into the water but my dad gabblet my shert. (11-12-98)</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178"/>
          <p:cNvSpPr txBox="1"/>
          <p:nvPr>
            <p:ph type="title"/>
          </p:nvPr>
        </p:nvSpPr>
        <p:spPr>
          <a:prstGeom prst="rect">
            <a:avLst/>
          </a:prstGeom>
        </p:spPr>
        <p:txBody>
          <a:bodyPr/>
          <a:lstStyle>
            <a:lvl1pPr defTabSz="490727">
              <a:defRPr sz="6700"/>
            </a:lvl1pPr>
          </a:lstStyle>
          <a:p>
            <a:pPr/>
            <a:r>
              <a:t>How do students learn grammar from this?</a:t>
            </a:r>
          </a:p>
        </p:txBody>
      </p:sp>
      <p:sp>
        <p:nvSpPr>
          <p:cNvPr id="223" name="Shape 179"/>
          <p:cNvSpPr txBox="1"/>
          <p:nvPr>
            <p:ph type="body" idx="1"/>
          </p:nvPr>
        </p:nvSpPr>
        <p:spPr>
          <a:prstGeom prst="rect">
            <a:avLst/>
          </a:prstGeom>
        </p:spPr>
        <p:txBody>
          <a:bodyPr/>
          <a:lstStyle/>
          <a:p>
            <a:pPr marL="0" indent="0" defTabSz="572516">
              <a:spcBef>
                <a:spcPts val="4100"/>
              </a:spcBef>
              <a:buSzTx/>
              <a:buNone/>
              <a:defRPr sz="3700"/>
            </a:pPr>
            <a:r>
              <a:t>First, they learn, from the questions, that communicating more precise meaning is important</a:t>
            </a:r>
          </a:p>
          <a:p>
            <a:pPr marL="0" indent="0" defTabSz="572516">
              <a:spcBef>
                <a:spcPts val="4100"/>
              </a:spcBef>
              <a:buSzTx/>
              <a:buNone/>
              <a:defRPr sz="3700"/>
            </a:pPr>
            <a:r>
              <a:t>Second, they learn that some errors are more important than others:  </a:t>
            </a:r>
          </a:p>
          <a:p>
            <a:pPr marL="435609" indent="-435609" defTabSz="572516">
              <a:spcBef>
                <a:spcPts val="4100"/>
              </a:spcBef>
              <a:defRPr sz="3700"/>
            </a:pPr>
            <a:r>
              <a:t>pell ——&gt; pulled</a:t>
            </a:r>
          </a:p>
          <a:p>
            <a:pPr marL="435609" indent="-435609" defTabSz="572516">
              <a:spcBef>
                <a:spcPts val="4100"/>
              </a:spcBef>
              <a:defRPr sz="3700"/>
            </a:pPr>
            <a:r>
              <a:t>gabblet ——-&gt; grabbed</a:t>
            </a:r>
          </a:p>
          <a:p>
            <a:pPr marL="435609" indent="-435609" defTabSz="572516">
              <a:spcBef>
                <a:spcPts val="4100"/>
              </a:spcBef>
              <a:defRPr sz="3700"/>
            </a:pPr>
            <a:r>
              <a:t>little big ——-&gt; quite big (vs very big)</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ummary"/>
          <p:cNvSpPr txBox="1"/>
          <p:nvPr>
            <p:ph type="title"/>
          </p:nvPr>
        </p:nvSpPr>
        <p:spPr>
          <a:prstGeom prst="rect">
            <a:avLst/>
          </a:prstGeom>
        </p:spPr>
        <p:txBody>
          <a:bodyPr/>
          <a:lstStyle/>
          <a:p>
            <a:pPr/>
            <a:r>
              <a:t>Summary</a:t>
            </a:r>
          </a:p>
        </p:txBody>
      </p:sp>
      <p:sp>
        <p:nvSpPr>
          <p:cNvPr id="226" name="everyone likes telling stories, so they motivate learners…"/>
          <p:cNvSpPr txBox="1"/>
          <p:nvPr>
            <p:ph type="body" idx="1"/>
          </p:nvPr>
        </p:nvSpPr>
        <p:spPr>
          <a:prstGeom prst="rect">
            <a:avLst/>
          </a:prstGeom>
        </p:spPr>
        <p:txBody>
          <a:bodyPr/>
          <a:lstStyle/>
          <a:p>
            <a:pPr/>
            <a:r>
              <a:t>everyone likes telling stories, so they motivate learners</a:t>
            </a:r>
          </a:p>
          <a:p>
            <a:pPr/>
            <a:r>
              <a:t>grammar is an integral part of telling stories, if we see grammar as “how we put words together to make meaning”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anguage learning is no exception"/>
          <p:cNvSpPr txBox="1"/>
          <p:nvPr>
            <p:ph type="title"/>
          </p:nvPr>
        </p:nvSpPr>
        <p:spPr>
          <a:prstGeom prst="rect">
            <a:avLst/>
          </a:prstGeom>
        </p:spPr>
        <p:txBody>
          <a:bodyPr/>
          <a:lstStyle/>
          <a:p>
            <a:pPr/>
            <a:r>
              <a:t>Stories are everywhere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Engage-Study-Activate…"/>
          <p:cNvSpPr txBox="1"/>
          <p:nvPr>
            <p:ph type="title"/>
          </p:nvPr>
        </p:nvSpPr>
        <p:spPr>
          <a:prstGeom prst="rect">
            <a:avLst/>
          </a:prstGeom>
        </p:spPr>
        <p:txBody>
          <a:bodyPr/>
          <a:lstStyle/>
          <a:p>
            <a:pPr defTabSz="361188">
              <a:defRPr sz="4740">
                <a:solidFill>
                  <a:srgbClr val="000000"/>
                </a:solidFill>
                <a:latin typeface="Times New Roman"/>
                <a:ea typeface="Times New Roman"/>
                <a:cs typeface="Times New Roman"/>
                <a:sym typeface="Times New Roman"/>
              </a:defRPr>
            </a:pPr>
            <a:r>
              <a:rPr>
                <a:solidFill>
                  <a:srgbClr val="FFFFFF"/>
                </a:solidFill>
              </a:rPr>
              <a:t>Engage-Study-Activate </a:t>
            </a:r>
            <a:endParaRPr>
              <a:solidFill>
                <a:srgbClr val="FFFFFF"/>
              </a:solidFill>
            </a:endParaRPr>
          </a:p>
          <a:p>
            <a:pPr defTabSz="361188">
              <a:defRPr sz="4740">
                <a:solidFill>
                  <a:srgbClr val="000000"/>
                </a:solidFill>
                <a:latin typeface="Times New Roman"/>
                <a:ea typeface="Times New Roman"/>
                <a:cs typeface="Times New Roman"/>
                <a:sym typeface="Times New Roman"/>
              </a:defRPr>
            </a:pPr>
            <a:r>
              <a:rPr>
                <a:solidFill>
                  <a:srgbClr val="FFFFFF"/>
                </a:solidFill>
              </a:rPr>
              <a:t>(Jeremy Harmer)</a:t>
            </a:r>
            <a:endParaRPr>
              <a:solidFill>
                <a:srgbClr val="FFFFFF"/>
              </a:solidFill>
            </a:endParaRPr>
          </a:p>
        </p:txBody>
      </p:sp>
      <p:sp>
        <p:nvSpPr>
          <p:cNvPr id="146" name="engage learners’ interest…"/>
          <p:cNvSpPr txBox="1"/>
          <p:nvPr>
            <p:ph type="body" idx="1"/>
          </p:nvPr>
        </p:nvSpPr>
        <p:spPr>
          <a:prstGeom prst="rect">
            <a:avLst/>
          </a:prstGeom>
        </p:spPr>
        <p:txBody>
          <a:bodyPr/>
          <a:lstStyle/>
          <a:p>
            <a:pPr/>
            <a:r>
              <a:t>engage learners’ interest</a:t>
            </a:r>
          </a:p>
          <a:p>
            <a:pPr/>
            <a:r>
              <a:t>focus on specific grammar study</a:t>
            </a:r>
          </a:p>
          <a:p>
            <a:pPr/>
            <a:r>
              <a:t>activate new knowledges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extLst/>
          </a:blip>
          <a:stretch>
            <a:fillRect/>
          </a:stretch>
        </p:blipFill>
        <p:spPr>
          <a:xfrm>
            <a:off x="460813" y="-38821"/>
            <a:ext cx="12601055" cy="1013791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and a long history of contested views"/>
          <p:cNvSpPr txBox="1"/>
          <p:nvPr>
            <p:ph type="title"/>
          </p:nvPr>
        </p:nvSpPr>
        <p:spPr>
          <a:xfrm>
            <a:off x="1009326" y="736599"/>
            <a:ext cx="10464803" cy="8280402"/>
          </a:xfrm>
          <a:prstGeom prst="rect">
            <a:avLst/>
          </a:prstGeom>
        </p:spPr>
        <p:txBody>
          <a:bodyPr/>
          <a:lstStyle/>
          <a:p>
            <a:pPr algn="l" defTabSz="274574">
              <a:defRPr sz="3700"/>
            </a:pPr>
            <a:r>
              <a:t>A man and his son were driving home from a party. It was a dark, rainy night. As they drove, suddenly a cat ran in front of the car. The man hit the brakes and skidded on the wet road. The car swerved off the road and crashed right into a large tree. The man was killed instantly. </a:t>
            </a:r>
          </a:p>
          <a:p>
            <a:pPr algn="l" defTabSz="274574">
              <a:defRPr sz="3700"/>
            </a:pPr>
          </a:p>
          <a:p>
            <a:pPr algn="l" defTabSz="274574">
              <a:defRPr sz="3700"/>
            </a:pPr>
            <a:r>
              <a:t>An ambulance came, and rushed the boy to hospital. In the hospital, the boy was taken into the operating theatre. The surgeon came in, looked at the boy, and cried, “Oh no, my son!”</a:t>
            </a:r>
          </a:p>
          <a:p>
            <a:pPr algn="l" defTabSz="274574">
              <a:defRPr sz="3700"/>
            </a:pPr>
          </a:p>
          <a:p>
            <a:pPr algn="l" defTabSz="274574">
              <a:defRPr sz="3700"/>
            </a:pPr>
            <a:r>
              <a:t>How come?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Pu-yi  溥仪 (February 7, 1906–October 17, 1967) was the last Emperor of China. He was crowned emperor in 1908 at the age of three. He married five times but never had any children. His father was Zaifeng Prince Chun II. He never knew his mother and was raised by eunuchs.…"/>
          <p:cNvSpPr txBox="1"/>
          <p:nvPr>
            <p:ph type="title"/>
          </p:nvPr>
        </p:nvSpPr>
        <p:spPr>
          <a:xfrm>
            <a:off x="484623" y="417007"/>
            <a:ext cx="12035554" cy="8919586"/>
          </a:xfrm>
          <a:prstGeom prst="rect">
            <a:avLst/>
          </a:prstGeom>
          <a:solidFill>
            <a:srgbClr val="000000"/>
          </a:solidFill>
          <a:ln w="25400">
            <a:solidFill>
              <a:schemeClr val="accent1"/>
            </a:solidFill>
            <a:round/>
          </a:ln>
        </p:spPr>
        <p:txBody>
          <a:bodyPr/>
          <a:lstStyle/>
          <a:p>
            <a:pPr algn="l" defTabSz="537463">
              <a:defRPr b="1" sz="3312">
                <a:latin typeface="+mj-lt"/>
                <a:ea typeface="+mj-ea"/>
                <a:cs typeface="+mj-cs"/>
                <a:sym typeface="Helvetica Neue"/>
              </a:defRPr>
            </a:pPr>
            <a:r>
              <a:t>Pu-yi  溥仪 (February 7, 1906–October 17, 1967) was the last </a:t>
            </a:r>
            <a:r>
              <a:rPr>
                <a:hlinkClick r:id="rId2" invalidUrl="" action="" tgtFrame="" tooltip="" history="1" highlightClick="0" endSnd="0"/>
              </a:rPr>
              <a:t>Emperor of China</a:t>
            </a:r>
            <a:r>
              <a:t>. He was crowned emperor in 1908 at the age of three. He married five times but never had any children. His father was Zaifeng Prince Chun II. He never knew his mother and was raised by </a:t>
            </a:r>
            <a:r>
              <a:rPr>
                <a:hlinkClick r:id="rId3" invalidUrl="" action="" tgtFrame="" tooltip="" history="1" highlightClick="0" endSnd="0"/>
              </a:rPr>
              <a:t>eunuchs</a:t>
            </a:r>
            <a:r>
              <a:t>.</a:t>
            </a:r>
          </a:p>
          <a:p>
            <a:pPr algn="l" defTabSz="537463">
              <a:defRPr b="1" sz="3312">
                <a:latin typeface="+mj-lt"/>
                <a:ea typeface="+mj-ea"/>
                <a:cs typeface="+mj-cs"/>
                <a:sym typeface="Helvetica Neue"/>
              </a:defRPr>
            </a:pPr>
          </a:p>
          <a:p>
            <a:pPr algn="l" defTabSz="537463">
              <a:defRPr b="1" sz="3312">
                <a:latin typeface="+mj-lt"/>
                <a:ea typeface="+mj-ea"/>
                <a:cs typeface="+mj-cs"/>
                <a:sym typeface="Helvetica Neue"/>
              </a:defRPr>
            </a:pPr>
            <a:r>
              <a:t>At the age of six, he was overthrown by </a:t>
            </a:r>
            <a:r>
              <a:rPr>
                <a:hlinkClick r:id="rId4" invalidUrl="" action="" tgtFrame="" tooltip="" history="1" highlightClick="0" endSnd="0"/>
              </a:rPr>
              <a:t>Sun Yat-sen</a:t>
            </a:r>
            <a:r>
              <a:t> in the </a:t>
            </a:r>
            <a:r>
              <a:rPr>
                <a:hlinkClick r:id="rId5" invalidUrl="" action="" tgtFrame="" tooltip="" history="1" highlightClick="0" endSnd="0"/>
              </a:rPr>
              <a:t>1911 Revolution</a:t>
            </a:r>
            <a:r>
              <a:t>, and he was never allowed to leave the Forbidden City.</a:t>
            </a:r>
          </a:p>
          <a:p>
            <a:pPr algn="l" defTabSz="537463">
              <a:defRPr b="1" sz="3312">
                <a:latin typeface="+mj-lt"/>
                <a:ea typeface="+mj-ea"/>
                <a:cs typeface="+mj-cs"/>
                <a:sym typeface="Helvetica Neue"/>
              </a:defRPr>
            </a:pPr>
          </a:p>
          <a:p>
            <a:pPr algn="l" defTabSz="537463">
              <a:defRPr b="1" sz="3312">
                <a:latin typeface="+mj-lt"/>
                <a:ea typeface="+mj-ea"/>
                <a:cs typeface="+mj-cs"/>
                <a:sym typeface="Helvetica Neue"/>
              </a:defRPr>
            </a:pPr>
            <a:r>
              <a:t>While he was living in the Forbidden City, in the year 1919, Pu-yi appointed a British tutor. Through him that the young emperor developed a fascination with the </a:t>
            </a:r>
            <a:r>
              <a:rPr>
                <a:hlinkClick r:id="rId6" invalidUrl="" action="" tgtFrame="" tooltip="" history="1" highlightClick="0" endSnd="0"/>
              </a:rPr>
              <a:t>Western world</a:t>
            </a:r>
            <a:r>
              <a:t>, so he began to adopt aspects of the West for himself. He learned how to ride a </a:t>
            </a:r>
            <a:r>
              <a:rPr>
                <a:hlinkClick r:id="rId7" invalidUrl="" action="" tgtFrame="" tooltip="" history="1" highlightClick="0" endSnd="0"/>
              </a:rPr>
              <a:t>bicycle</a:t>
            </a:r>
            <a:r>
              <a:t>, he cut off his own </a:t>
            </a:r>
            <a:r>
              <a:rPr>
                <a:hlinkClick r:id="rId8" invalidUrl="" action="" tgtFrame="" tooltip="" history="1" highlightClick="0" endSnd="0"/>
              </a:rPr>
              <a:t>Manchu queue</a:t>
            </a:r>
            <a:r>
              <a:t> (the hair at the back of his head), and he even began to wear glasses.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I want to the park yesterday.  It was very fun.  I got 10 fish.  5 was little big  5 of them was big. I keep 5 of the little fish.  When I pell the fish up I amost fell into the water but my dad grabbed my shirt."/>
          <p:cNvSpPr txBox="1"/>
          <p:nvPr>
            <p:ph type="title"/>
          </p:nvPr>
        </p:nvSpPr>
        <p:spPr>
          <a:xfrm>
            <a:off x="1270000" y="741744"/>
            <a:ext cx="10464800" cy="7833102"/>
          </a:xfrm>
          <a:prstGeom prst="rect">
            <a:avLst/>
          </a:prstGeom>
        </p:spPr>
        <p:txBody>
          <a:bodyPr/>
          <a:lstStyle>
            <a:lvl1pPr algn="l" defTabSz="531622">
              <a:spcBef>
                <a:spcPts val="3800"/>
              </a:spcBef>
              <a:defRPr sz="4800">
                <a:latin typeface="Helvetica Light"/>
                <a:ea typeface="Helvetica Light"/>
                <a:cs typeface="Helvetica Light"/>
                <a:sym typeface="Helvetica Light"/>
              </a:defRPr>
            </a:lvl1pPr>
          </a:lstStyle>
          <a:p>
            <a:pPr/>
            <a:r>
              <a:t>I want to the park yesterday.  It was very fun.  I got 10 fish.  5 was little big  5 of them was big. I keep 5 of the little fish.  When I pell the fish up I amost fell into the water but my dad grabbed my shirt.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Admin view of computers"/>
          <p:cNvSpPr txBox="1"/>
          <p:nvPr>
            <p:ph type="title"/>
          </p:nvPr>
        </p:nvSpPr>
        <p:spPr>
          <a:xfrm>
            <a:off x="762000" y="107950"/>
            <a:ext cx="11099800" cy="9245600"/>
          </a:xfrm>
          <a:prstGeom prst="rect">
            <a:avLst/>
          </a:prstGeom>
        </p:spPr>
        <p:txBody>
          <a:bodyPr/>
          <a:lstStyle/>
          <a:p>
            <a:pPr defTabSz="321308">
              <a:defRPr sz="4400"/>
            </a:pPr>
            <a:r>
              <a:t>Stories, narratives, recounts</a:t>
            </a:r>
          </a:p>
          <a:p>
            <a:pPr defTabSz="321308">
              <a:defRPr sz="4400"/>
            </a:pPr>
          </a:p>
          <a:p>
            <a:pPr defTabSz="321308">
              <a:defRPr sz="4400"/>
            </a:pPr>
            <a:r>
              <a:t>…..</a:t>
            </a:r>
          </a:p>
          <a:p>
            <a:pPr defTabSz="321308">
              <a:defRPr sz="4400"/>
            </a:pPr>
          </a:p>
          <a:p>
            <a:pPr defTabSz="321308">
              <a:defRPr sz="4400"/>
            </a:pPr>
            <a:r>
              <a:t>are everywhere in daily conversation</a:t>
            </a:r>
          </a:p>
          <a:p>
            <a:pPr defTabSz="321308">
              <a:defRPr sz="4400"/>
            </a:pPr>
          </a:p>
          <a:p>
            <a:pPr defTabSz="321308">
              <a:defRPr sz="4400"/>
            </a:pPr>
          </a:p>
        </p:txBody>
      </p:sp>
      <p:grpSp>
        <p:nvGrpSpPr>
          <p:cNvPr id="159" name="I was just getting on the train this morning, and (suddenly) …."/>
          <p:cNvGrpSpPr/>
          <p:nvPr/>
        </p:nvGrpSpPr>
        <p:grpSpPr>
          <a:xfrm>
            <a:off x="1009368" y="5975177"/>
            <a:ext cx="3678012" cy="2632775"/>
            <a:chOff x="0" y="0"/>
            <a:chExt cx="3678011" cy="2632773"/>
          </a:xfrm>
        </p:grpSpPr>
        <p:sp>
          <p:nvSpPr>
            <p:cNvPr id="157" name="Shape"/>
            <p:cNvSpPr/>
            <p:nvPr/>
          </p:nvSpPr>
          <p:spPr>
            <a:xfrm>
              <a:off x="0" y="0"/>
              <a:ext cx="3678012" cy="2632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94" y="0"/>
                  </a:moveTo>
                  <a:cubicBezTo>
                    <a:pt x="3108" y="0"/>
                    <a:pt x="2795" y="437"/>
                    <a:pt x="2795" y="976"/>
                  </a:cubicBezTo>
                  <a:lnTo>
                    <a:pt x="2795" y="7809"/>
                  </a:lnTo>
                  <a:lnTo>
                    <a:pt x="0" y="9762"/>
                  </a:lnTo>
                  <a:lnTo>
                    <a:pt x="2795" y="11714"/>
                  </a:lnTo>
                  <a:lnTo>
                    <a:pt x="2795" y="20624"/>
                  </a:lnTo>
                  <a:cubicBezTo>
                    <a:pt x="2795" y="21163"/>
                    <a:pt x="3108" y="21600"/>
                    <a:pt x="3494" y="21600"/>
                  </a:cubicBezTo>
                  <a:lnTo>
                    <a:pt x="20901" y="21600"/>
                  </a:lnTo>
                  <a:cubicBezTo>
                    <a:pt x="21287" y="21600"/>
                    <a:pt x="21600" y="21163"/>
                    <a:pt x="21600" y="20624"/>
                  </a:cubicBezTo>
                  <a:lnTo>
                    <a:pt x="21600" y="976"/>
                  </a:lnTo>
                  <a:cubicBezTo>
                    <a:pt x="21600" y="437"/>
                    <a:pt x="21287" y="0"/>
                    <a:pt x="20901" y="0"/>
                  </a:cubicBezTo>
                  <a:lnTo>
                    <a:pt x="3494" y="0"/>
                  </a:lnTo>
                  <a:close/>
                </a:path>
              </a:pathLst>
            </a:custGeom>
            <a:solidFill>
              <a:srgbClr val="FFFFFF"/>
            </a:solidFill>
            <a:ln w="25400" cap="flat">
              <a:solidFill>
                <a:schemeClr val="accent1"/>
              </a:solidFill>
              <a:prstDash val="solid"/>
              <a:round/>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p>
          </p:txBody>
        </p:sp>
        <p:sp>
          <p:nvSpPr>
            <p:cNvPr id="158" name="I was just getting on the train this morning, and (suddenly) …."/>
            <p:cNvSpPr txBox="1"/>
            <p:nvPr/>
          </p:nvSpPr>
          <p:spPr>
            <a:xfrm>
              <a:off x="768653" y="625877"/>
              <a:ext cx="2725251" cy="1381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latin typeface="Helvetica Neue Medium"/>
                  <a:ea typeface="Helvetica Neue Medium"/>
                  <a:cs typeface="Helvetica Neue Medium"/>
                  <a:sym typeface="Helvetica Neue Medium"/>
                </a:defRPr>
              </a:lvl1pPr>
            </a:lstStyle>
            <a:p>
              <a:pPr/>
              <a:r>
                <a:t>I was just getting on the train this morning, and (suddenly) ….</a:t>
              </a:r>
            </a:p>
          </p:txBody>
        </p:sp>
      </p:grpSp>
      <p:grpSp>
        <p:nvGrpSpPr>
          <p:cNvPr id="162" name="Guess what happened last Tuesday?"/>
          <p:cNvGrpSpPr/>
          <p:nvPr/>
        </p:nvGrpSpPr>
        <p:grpSpPr>
          <a:xfrm>
            <a:off x="7962900" y="5728889"/>
            <a:ext cx="3189536" cy="2227810"/>
            <a:chOff x="0" y="0"/>
            <a:chExt cx="3189535" cy="2227808"/>
          </a:xfrm>
        </p:grpSpPr>
        <p:sp>
          <p:nvSpPr>
            <p:cNvPr id="160" name="Quote Bubble"/>
            <p:cNvSpPr/>
            <p:nvPr/>
          </p:nvSpPr>
          <p:spPr>
            <a:xfrm>
              <a:off x="0" y="0"/>
              <a:ext cx="3189536" cy="2227809"/>
            </a:xfrm>
            <a:prstGeom prst="wedgeEllipseCallout">
              <a:avLst>
                <a:gd name="adj1" fmla="val -49385"/>
                <a:gd name="adj2" fmla="val 64097"/>
              </a:avLst>
            </a:prstGeom>
            <a:solidFill>
              <a:srgbClr val="FFFFFF"/>
            </a:solidFill>
            <a:ln w="25400" cap="flat">
              <a:solidFill>
                <a:schemeClr val="accent1"/>
              </a:solidFill>
              <a:prstDash val="solid"/>
              <a:round/>
            </a:ln>
            <a:effectLst/>
          </p:spPr>
          <p:txBody>
            <a:bodyPr wrap="square" lIns="50800" tIns="50800" rIns="50800" bIns="50800" numCol="1" anchor="ctr">
              <a:noAutofit/>
            </a:bodyPr>
            <a:lstStyle/>
            <a:p>
              <a:pPr>
                <a:defRPr>
                  <a:latin typeface="Helvetica Neue Medium"/>
                  <a:ea typeface="Helvetica Neue Medium"/>
                  <a:cs typeface="Helvetica Neue Medium"/>
                  <a:sym typeface="Helvetica Neue Medium"/>
                </a:defRPr>
              </a:pPr>
            </a:p>
          </p:txBody>
        </p:sp>
        <p:sp>
          <p:nvSpPr>
            <p:cNvPr id="161" name="Guess what happened last Tuesday?"/>
            <p:cNvSpPr txBox="1"/>
            <p:nvPr/>
          </p:nvSpPr>
          <p:spPr>
            <a:xfrm>
              <a:off x="467097" y="515074"/>
              <a:ext cx="2255343" cy="1197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latin typeface="Helvetica Neue Medium"/>
                  <a:ea typeface="Helvetica Neue Medium"/>
                  <a:cs typeface="Helvetica Neue Medium"/>
                  <a:sym typeface="Helvetica Neue Medium"/>
                </a:defRPr>
              </a:lvl1pPr>
            </a:lstStyle>
            <a:p>
              <a:pPr/>
              <a:r>
                <a:t>Guess what happened last Tuesday? </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