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5" name="Shape 115"/>
          <p:cNvSpPr/>
          <p:nvPr>
            <p:ph type="sldImg"/>
          </p:nvPr>
        </p:nvSpPr>
        <p:spPr>
          <a:xfrm>
            <a:off x="1143000" y="685800"/>
            <a:ext cx="4572000" cy="3429000"/>
          </a:xfrm>
          <a:prstGeom prst="rect">
            <a:avLst/>
          </a:prstGeom>
        </p:spPr>
        <p:txBody>
          <a:bodyPr/>
          <a:lstStyle/>
          <a:p>
            <a:pPr/>
          </a:p>
        </p:txBody>
      </p:sp>
      <p:sp>
        <p:nvSpPr>
          <p:cNvPr id="116" name="Shape 11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anchor="b"/>
          <a:lstStyle/>
          <a:p>
            <a:pPr/>
            <a:r>
              <a:t>Title Text</a:t>
            </a:r>
          </a:p>
        </p:txBody>
      </p:sp>
      <p:sp>
        <p:nvSpPr>
          <p:cNvPr id="12" name="Body Level One…"/>
          <p:cNvSpPr txBox="1"/>
          <p:nvPr>
            <p:ph type="body" sz="quarter" idx="1"/>
          </p:nvPr>
        </p:nvSpPr>
        <p:spPr>
          <a:xfrm>
            <a:off x="1270000" y="5029200"/>
            <a:ext cx="10464800" cy="1130300"/>
          </a:xfrm>
          <a:prstGeom prst="rect">
            <a:avLst/>
          </a:prstGeom>
        </p:spPr>
        <p:txBody>
          <a:bodyPr anchor="t"/>
          <a:lstStyle>
            <a:lvl1pPr marL="0" indent="0" algn="ctr">
              <a:spcBef>
                <a:spcPts val="0"/>
              </a:spcBef>
              <a:buClrTx/>
              <a:buSzTx/>
              <a:buNone/>
              <a:defRPr sz="3700"/>
            </a:lvl1pPr>
            <a:lvl2pPr marL="0" indent="0" algn="ctr">
              <a:spcBef>
                <a:spcPts val="0"/>
              </a:spcBef>
              <a:buClrTx/>
              <a:buSzTx/>
              <a:buNone/>
              <a:defRPr sz="3700"/>
            </a:lvl2pPr>
            <a:lvl3pPr marL="0" indent="0" algn="ctr">
              <a:spcBef>
                <a:spcPts val="0"/>
              </a:spcBef>
              <a:buClrTx/>
              <a:buSzTx/>
              <a:buNone/>
              <a:defRPr sz="3700"/>
            </a:lvl3pPr>
            <a:lvl4pPr marL="0" indent="0" algn="ctr">
              <a:spcBef>
                <a:spcPts val="0"/>
              </a:spcBef>
              <a:buClrTx/>
              <a:buSzTx/>
              <a:buNone/>
              <a:defRPr sz="3700"/>
            </a:lvl4pPr>
            <a:lvl5pPr marL="0" indent="0" algn="ctr">
              <a:spcBef>
                <a:spcPts val="0"/>
              </a:spcBef>
              <a:buClrTx/>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2" name="–Johnny Appleseed"/>
          <p:cNvSpPr txBox="1"/>
          <p:nvPr>
            <p:ph type="body" sz="quarter" idx="13"/>
          </p:nvPr>
        </p:nvSpPr>
        <p:spPr>
          <a:xfrm>
            <a:off x="1270000" y="6362700"/>
            <a:ext cx="10464800" cy="461366"/>
          </a:xfrm>
          <a:prstGeom prst="rect">
            <a:avLst/>
          </a:prstGeom>
        </p:spPr>
        <p:txBody>
          <a:bodyPr anchor="t">
            <a:spAutoFit/>
          </a:bodyPr>
          <a:lstStyle>
            <a:lvl1pPr marL="0" indent="0" algn="ctr">
              <a:spcBef>
                <a:spcPts val="0"/>
              </a:spcBef>
              <a:buClrTx/>
              <a:buSzTx/>
              <a:buNone/>
              <a:defRPr i="1" sz="2400"/>
            </a:lvl1pPr>
          </a:lstStyle>
          <a:p>
            <a:pPr/>
            <a:r>
              <a:t>–Johnny Appleseed</a:t>
            </a:r>
          </a:p>
        </p:txBody>
      </p:sp>
      <p:sp>
        <p:nvSpPr>
          <p:cNvPr id="93" name="“Type a quote here.”"/>
          <p:cNvSpPr txBox="1"/>
          <p:nvPr>
            <p:ph type="body" sz="quarter" idx="14"/>
          </p:nvPr>
        </p:nvSpPr>
        <p:spPr>
          <a:xfrm>
            <a:off x="1270000" y="4308597"/>
            <a:ext cx="10464800" cy="609779"/>
          </a:xfrm>
          <a:prstGeom prst="rect">
            <a:avLst/>
          </a:prstGeom>
        </p:spPr>
        <p:txBody>
          <a:bodyPr>
            <a:spAutoFit/>
          </a:bodyPr>
          <a:lstStyle>
            <a:lvl1pPr marL="0" indent="0" algn="ctr">
              <a:spcBef>
                <a:spcPts val="0"/>
              </a:spcBef>
              <a:buClrTx/>
              <a:buSzTx/>
              <a:buNone/>
              <a:defRPr sz="3400">
                <a:latin typeface="+mn-lt"/>
                <a:ea typeface="+mn-ea"/>
                <a:cs typeface="+mn-cs"/>
                <a:sym typeface="Helvetica Neue Medium"/>
              </a:defRPr>
            </a:lvl1pPr>
          </a:lstStyle>
          <a:p>
            <a:pPr/>
            <a:r>
              <a:t>“Type a quote here.” </a:t>
            </a:r>
          </a:p>
        </p:txBody>
      </p:sp>
      <p:sp>
        <p:nvSpPr>
          <p:cNvPr id="9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1" name="Image"/>
          <p:cNvSpPr/>
          <p:nvPr>
            <p:ph type="pic" idx="13"/>
          </p:nvPr>
        </p:nvSpPr>
        <p:spPr>
          <a:xfrm>
            <a:off x="-88900" y="127000"/>
            <a:ext cx="13004800" cy="9753600"/>
          </a:xfrm>
          <a:prstGeom prst="rect">
            <a:avLst/>
          </a:prstGeom>
        </p:spPr>
        <p:txBody>
          <a:bodyPr lIns="91439" tIns="45719" rIns="91439" bIns="45719" anchor="t">
            <a:noAutofit/>
          </a:bodyPr>
          <a:lstStyle/>
          <a:p>
            <a:pPr/>
          </a:p>
        </p:txBody>
      </p:sp>
      <p:sp>
        <p:nvSpPr>
          <p:cNvPr id="10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solidFill>
          <a:srgbClr val="FFFFFF"/>
        </a:solidFill>
      </p:bgPr>
    </p:bg>
    <p:spTree>
      <p:nvGrpSpPr>
        <p:cNvPr id="1" name=""/>
        <p:cNvGrpSpPr/>
        <p:nvPr/>
      </p:nvGrpSpPr>
      <p:grpSpPr>
        <a:xfrm>
          <a:off x="0" y="0"/>
          <a:ext cx="0" cy="0"/>
          <a:chOff x="0" y="0"/>
          <a:chExt cx="0" cy="0"/>
        </a:xfrm>
      </p:grpSpPr>
      <p:sp>
        <p:nvSpPr>
          <p:cNvPr id="10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1619250" y="673100"/>
            <a:ext cx="9758016" cy="5905500"/>
          </a:xfrm>
          <a:prstGeom prst="rect">
            <a:avLst/>
          </a:prstGeom>
        </p:spPr>
        <p:txBody>
          <a:bodyPr lIns="91439" tIns="45719" rIns="91439" bIns="45719" anchor="t">
            <a:noAutofit/>
          </a:bodyPr>
          <a:lstStyle/>
          <a:p>
            <a:pPr/>
          </a:p>
        </p:txBody>
      </p:sp>
      <p:sp>
        <p:nvSpPr>
          <p:cNvPr id="21" name="Title Text"/>
          <p:cNvSpPr txBox="1"/>
          <p:nvPr>
            <p:ph type="title"/>
          </p:nvPr>
        </p:nvSpPr>
        <p:spPr>
          <a:xfrm>
            <a:off x="1270000" y="6718300"/>
            <a:ext cx="10464800" cy="1422400"/>
          </a:xfrm>
          <a:prstGeom prst="rect">
            <a:avLst/>
          </a:prstGeom>
        </p:spPr>
        <p:txBody>
          <a:bodyPr/>
          <a:lstStyle/>
          <a:p>
            <a:pPr/>
            <a:r>
              <a:t>Title Text</a:t>
            </a:r>
          </a:p>
        </p:txBody>
      </p:sp>
      <p:sp>
        <p:nvSpPr>
          <p:cNvPr id="22" name="Body Level One…"/>
          <p:cNvSpPr txBox="1"/>
          <p:nvPr>
            <p:ph type="body" sz="quarter" idx="1"/>
          </p:nvPr>
        </p:nvSpPr>
        <p:spPr>
          <a:xfrm>
            <a:off x="1270000" y="8153400"/>
            <a:ext cx="10464800" cy="1130300"/>
          </a:xfrm>
          <a:prstGeom prst="rect">
            <a:avLst/>
          </a:prstGeom>
        </p:spPr>
        <p:txBody>
          <a:bodyPr anchor="t"/>
          <a:lstStyle>
            <a:lvl1pPr marL="0" indent="0" algn="ctr">
              <a:spcBef>
                <a:spcPts val="0"/>
              </a:spcBef>
              <a:buClrTx/>
              <a:buSzTx/>
              <a:buNone/>
              <a:defRPr sz="3700"/>
            </a:lvl1pPr>
            <a:lvl2pPr marL="0" indent="0" algn="ctr">
              <a:spcBef>
                <a:spcPts val="0"/>
              </a:spcBef>
              <a:buClrTx/>
              <a:buSzTx/>
              <a:buNone/>
              <a:defRPr sz="3700"/>
            </a:lvl2pPr>
            <a:lvl3pPr marL="0" indent="0" algn="ctr">
              <a:spcBef>
                <a:spcPts val="0"/>
              </a:spcBef>
              <a:buClrTx/>
              <a:buSzTx/>
              <a:buNone/>
              <a:defRPr sz="3700"/>
            </a:lvl3pPr>
            <a:lvl4pPr marL="0" indent="0" algn="ctr">
              <a:spcBef>
                <a:spcPts val="0"/>
              </a:spcBef>
              <a:buClrTx/>
              <a:buSzTx/>
              <a:buNone/>
              <a:defRPr sz="3700"/>
            </a:lvl4pPr>
            <a:lvl5pPr marL="0" indent="0" algn="ctr">
              <a:spcBef>
                <a:spcPts val="0"/>
              </a:spcBef>
              <a:buClrTx/>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7" name="Image"/>
          <p:cNvSpPr/>
          <p:nvPr>
            <p:ph type="pic" sz="half" idx="13"/>
          </p:nvPr>
        </p:nvSpPr>
        <p:spPr>
          <a:xfrm>
            <a:off x="6718300" y="638919"/>
            <a:ext cx="5334001" cy="8216901"/>
          </a:xfrm>
          <a:prstGeom prst="rect">
            <a:avLst/>
          </a:prstGeom>
        </p:spPr>
        <p:txBody>
          <a:bodyPr lIns="91439" tIns="45719" rIns="91439" bIns="45719" anchor="t">
            <a:noAutofit/>
          </a:bodyPr>
          <a:lstStyle/>
          <a:p>
            <a:pPr/>
          </a:p>
        </p:txBody>
      </p:sp>
      <p:sp>
        <p:nvSpPr>
          <p:cNvPr id="38" name="Title Text"/>
          <p:cNvSpPr txBox="1"/>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39" name="Body Level One…"/>
          <p:cNvSpPr txBox="1"/>
          <p:nvPr>
            <p:ph type="body" sz="quarter" idx="1"/>
          </p:nvPr>
        </p:nvSpPr>
        <p:spPr>
          <a:xfrm>
            <a:off x="952500" y="4724400"/>
            <a:ext cx="5334000" cy="4114800"/>
          </a:xfrm>
          <a:prstGeom prst="rect">
            <a:avLst/>
          </a:prstGeom>
        </p:spPr>
        <p:txBody>
          <a:bodyPr anchor="t"/>
          <a:lstStyle>
            <a:lvl1pPr marL="0" indent="0" algn="ctr">
              <a:spcBef>
                <a:spcPts val="0"/>
              </a:spcBef>
              <a:buClrTx/>
              <a:buSzTx/>
              <a:buNone/>
              <a:defRPr sz="3700"/>
            </a:lvl1pPr>
            <a:lvl2pPr marL="0" indent="0" algn="ctr">
              <a:spcBef>
                <a:spcPts val="0"/>
              </a:spcBef>
              <a:buClrTx/>
              <a:buSzTx/>
              <a:buNone/>
              <a:defRPr sz="3700"/>
            </a:lvl2pPr>
            <a:lvl3pPr marL="0" indent="0" algn="ctr">
              <a:spcBef>
                <a:spcPts val="0"/>
              </a:spcBef>
              <a:buClrTx/>
              <a:buSzTx/>
              <a:buNone/>
              <a:defRPr sz="3700"/>
            </a:lvl3pPr>
            <a:lvl4pPr marL="0" indent="0" algn="ctr">
              <a:spcBef>
                <a:spcPts val="0"/>
              </a:spcBef>
              <a:buClrTx/>
              <a:buSzTx/>
              <a:buNone/>
              <a:defRPr sz="3700"/>
            </a:lvl4pPr>
            <a:lvl5pPr marL="0" indent="0" algn="ctr">
              <a:spcBef>
                <a:spcPts val="0"/>
              </a:spcBef>
              <a:buClrTx/>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7" name="Title Text"/>
          <p:cNvSpPr txBox="1"/>
          <p:nvPr>
            <p:ph type="title"/>
          </p:nvPr>
        </p:nvSpPr>
        <p:spPr>
          <a:prstGeom prst="rect">
            <a:avLst/>
          </a:prstGeom>
        </p:spPr>
        <p:txBody>
          <a:bodyPr/>
          <a:lstStyle/>
          <a:p>
            <a:pPr/>
            <a:r>
              <a:t>Title Text</a:t>
            </a:r>
          </a:p>
        </p:txBody>
      </p:sp>
      <p:sp>
        <p:nvSpPr>
          <p:cNvPr id="4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5" name="Title Text"/>
          <p:cNvSpPr txBox="1"/>
          <p:nvPr>
            <p:ph type="title"/>
          </p:nvPr>
        </p:nvSpPr>
        <p:spPr>
          <a:prstGeom prst="rect">
            <a:avLst/>
          </a:prstGeom>
        </p:spPr>
        <p:txBody>
          <a:bodyPr/>
          <a:lstStyle/>
          <a:p>
            <a:pPr/>
            <a:r>
              <a:t>Title Text</a:t>
            </a:r>
          </a:p>
        </p:txBody>
      </p:sp>
      <p:sp>
        <p:nvSpPr>
          <p:cNvPr id="56" name="Body Level One…"/>
          <p:cNvSpPr txBox="1"/>
          <p:nvPr>
            <p:ph type="body" idx="1"/>
          </p:nvPr>
        </p:nvSpPr>
        <p:spPr>
          <a:prstGeom prst="rect">
            <a:avLst/>
          </a:prstGeom>
        </p:spPr>
        <p:txBody>
          <a:bodyPr/>
          <a:lstStyle>
            <a:lvl1pPr>
              <a:buClrTx/>
            </a:lvl1pPr>
            <a:lvl2pPr>
              <a:buClrTx/>
            </a:lvl2pPr>
            <a:lvl3pPr>
              <a:buClrTx/>
            </a:lvl3pPr>
            <a:lvl4pPr>
              <a:buClrTx/>
            </a:lvl4pPr>
            <a:lvl5pPr>
              <a:buClrTx/>
            </a:lvl5pPr>
          </a:lstStyle>
          <a:p>
            <a:pPr/>
            <a:r>
              <a:t>Body Level One</a:t>
            </a:r>
          </a:p>
          <a:p>
            <a:pPr lvl="1"/>
            <a:r>
              <a:t>Body Level Two</a:t>
            </a:r>
          </a:p>
          <a:p>
            <a:pPr lvl="2"/>
            <a:r>
              <a:t>Body Level Three</a:t>
            </a:r>
          </a:p>
          <a:p>
            <a:pPr lvl="3"/>
            <a:r>
              <a:t>Body Level Four</a:t>
            </a:r>
          </a:p>
          <a:p>
            <a:pPr lvl="4"/>
            <a:r>
              <a:t>Body Level Five</a:t>
            </a:r>
          </a:p>
        </p:txBody>
      </p:sp>
      <p:sp>
        <p:nvSpPr>
          <p:cNvPr id="5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4" name="Image"/>
          <p:cNvSpPr/>
          <p:nvPr>
            <p:ph type="pic" sz="half" idx="13"/>
          </p:nvPr>
        </p:nvSpPr>
        <p:spPr>
          <a:xfrm>
            <a:off x="6718300" y="2590800"/>
            <a:ext cx="5334000" cy="6286500"/>
          </a:xfrm>
          <a:prstGeom prst="rect">
            <a:avLst/>
          </a:prstGeom>
        </p:spPr>
        <p:txBody>
          <a:bodyPr lIns="91439" tIns="45719" rIns="91439" bIns="45719" anchor="t">
            <a:noAutofit/>
          </a:bodyPr>
          <a:lstStyle/>
          <a:p>
            <a:pPr/>
          </a:p>
        </p:txBody>
      </p:sp>
      <p:sp>
        <p:nvSpPr>
          <p:cNvPr id="65" name="Title Text"/>
          <p:cNvSpPr txBox="1"/>
          <p:nvPr>
            <p:ph type="title"/>
          </p:nvPr>
        </p:nvSpPr>
        <p:spPr>
          <a:prstGeom prst="rect">
            <a:avLst/>
          </a:prstGeom>
        </p:spPr>
        <p:txBody>
          <a:bodyPr/>
          <a:lstStyle/>
          <a:p>
            <a:pPr/>
            <a:r>
              <a:t>Title Text</a:t>
            </a:r>
          </a:p>
        </p:txBody>
      </p:sp>
      <p:sp>
        <p:nvSpPr>
          <p:cNvPr id="66" name="Body Level One…"/>
          <p:cNvSpPr txBox="1"/>
          <p:nvPr>
            <p:ph type="body" sz="half" idx="1"/>
          </p:nvPr>
        </p:nvSpPr>
        <p:spPr>
          <a:xfrm>
            <a:off x="952500" y="2590800"/>
            <a:ext cx="5334000" cy="6286500"/>
          </a:xfrm>
          <a:prstGeom prst="rect">
            <a:avLst/>
          </a:prstGeom>
        </p:spPr>
        <p:txBody>
          <a:bodyPr/>
          <a:lstStyle>
            <a:lvl1pPr marL="342900" indent="-342900">
              <a:spcBef>
                <a:spcPts val="3200"/>
              </a:spcBef>
              <a:buClrTx/>
              <a:defRPr sz="2800"/>
            </a:lvl1pPr>
            <a:lvl2pPr marL="685800" indent="-342900">
              <a:spcBef>
                <a:spcPts val="3200"/>
              </a:spcBef>
              <a:buClrTx/>
              <a:defRPr sz="2800"/>
            </a:lvl2pPr>
            <a:lvl3pPr marL="1028700" indent="-342900">
              <a:spcBef>
                <a:spcPts val="3200"/>
              </a:spcBef>
              <a:buClrTx/>
              <a:defRPr sz="2800"/>
            </a:lvl3pPr>
            <a:lvl4pPr marL="1371600" indent="-342900">
              <a:spcBef>
                <a:spcPts val="3200"/>
              </a:spcBef>
              <a:buClrTx/>
              <a:defRPr sz="2800"/>
            </a:lvl4pPr>
            <a:lvl5pPr marL="1714500" indent="-342900">
              <a:spcBef>
                <a:spcPts val="3200"/>
              </a:spcBef>
              <a:buClrTx/>
              <a:defRPr sz="2800"/>
            </a:lvl5pPr>
          </a:lstStyle>
          <a:p>
            <a:pPr/>
            <a:r>
              <a:t>Body Level One</a:t>
            </a:r>
          </a:p>
          <a:p>
            <a:pPr lvl="1"/>
            <a:r>
              <a:t>Body Level Two</a:t>
            </a:r>
          </a:p>
          <a:p>
            <a:pPr lvl="2"/>
            <a:r>
              <a:t>Body Level Three</a:t>
            </a:r>
          </a:p>
          <a:p>
            <a:pPr lvl="3"/>
            <a:r>
              <a:t>Body Level Four</a:t>
            </a:r>
          </a:p>
          <a:p>
            <a:pPr lvl="4"/>
            <a:r>
              <a:t>Body Level Five</a:t>
            </a:r>
          </a:p>
        </p:txBody>
      </p:sp>
      <p:sp>
        <p:nvSpPr>
          <p:cNvPr id="6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4" name="Body Level One…"/>
          <p:cNvSpPr txBox="1"/>
          <p:nvPr>
            <p:ph type="body" idx="1"/>
          </p:nvPr>
        </p:nvSpPr>
        <p:spPr>
          <a:xfrm>
            <a:off x="952500" y="1270000"/>
            <a:ext cx="11099800" cy="7213600"/>
          </a:xfrm>
          <a:prstGeom prst="rect">
            <a:avLst/>
          </a:prstGeom>
        </p:spPr>
        <p:txBody>
          <a:bodyPr/>
          <a:lstStyle>
            <a:lvl1pPr>
              <a:buClrTx/>
            </a:lvl1pPr>
            <a:lvl2pPr>
              <a:buClrTx/>
            </a:lvl2pPr>
            <a:lvl3pPr>
              <a:buClrTx/>
            </a:lvl3pPr>
            <a:lvl4pPr>
              <a:buClrTx/>
            </a:lvl4pPr>
            <a:lvl5pPr>
              <a:buClrTx/>
            </a:lvl5pPr>
          </a:lstStyle>
          <a:p>
            <a:pPr/>
            <a:r>
              <a:t>Body Level One</a:t>
            </a:r>
          </a:p>
          <a:p>
            <a:pPr lvl="1"/>
            <a:r>
              <a:t>Body Level Two</a:t>
            </a:r>
          </a:p>
          <a:p>
            <a:pPr lvl="2"/>
            <a:r>
              <a:t>Body Level Three</a:t>
            </a:r>
          </a:p>
          <a:p>
            <a:pPr lvl="3"/>
            <a:r>
              <a:t>Body Level Four</a:t>
            </a:r>
          </a:p>
          <a:p>
            <a:pPr lvl="4"/>
            <a:r>
              <a:t>Body Level Five</a:t>
            </a: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2" name="Image"/>
          <p:cNvSpPr/>
          <p:nvPr>
            <p:ph type="pic" sz="quarter" idx="13"/>
          </p:nvPr>
        </p:nvSpPr>
        <p:spPr>
          <a:xfrm>
            <a:off x="6731000" y="4965700"/>
            <a:ext cx="5334000" cy="3898900"/>
          </a:xfrm>
          <a:prstGeom prst="rect">
            <a:avLst/>
          </a:prstGeom>
        </p:spPr>
        <p:txBody>
          <a:bodyPr lIns="91439" tIns="45719" rIns="91439" bIns="45719" anchor="t">
            <a:noAutofit/>
          </a:bodyPr>
          <a:lstStyle/>
          <a:p>
            <a:pPr/>
          </a:p>
        </p:txBody>
      </p:sp>
      <p:sp>
        <p:nvSpPr>
          <p:cNvPr id="83" name="Image"/>
          <p:cNvSpPr/>
          <p:nvPr>
            <p:ph type="pic" sz="quarter" idx="14"/>
          </p:nvPr>
        </p:nvSpPr>
        <p:spPr>
          <a:xfrm>
            <a:off x="6731000" y="635000"/>
            <a:ext cx="5334000" cy="3898900"/>
          </a:xfrm>
          <a:prstGeom prst="rect">
            <a:avLst/>
          </a:prstGeom>
        </p:spPr>
        <p:txBody>
          <a:bodyPr lIns="91439" tIns="45719" rIns="91439" bIns="45719" anchor="t">
            <a:noAutofit/>
          </a:bodyPr>
          <a:lstStyle/>
          <a:p>
            <a:pPr/>
          </a:p>
        </p:txBody>
      </p:sp>
      <p:sp>
        <p:nvSpPr>
          <p:cNvPr id="84" name="Image"/>
          <p:cNvSpPr/>
          <p:nvPr>
            <p:ph type="pic" sz="half" idx="15"/>
          </p:nvPr>
        </p:nvSpPr>
        <p:spPr>
          <a:xfrm>
            <a:off x="952500" y="635000"/>
            <a:ext cx="5334000" cy="8229600"/>
          </a:xfrm>
          <a:prstGeom prst="rect">
            <a:avLst/>
          </a:prstGeom>
        </p:spPr>
        <p:txBody>
          <a:bodyPr lIns="91439" tIns="45719" rIns="91439" bIns="45719" anchor="t">
            <a:noAutofit/>
          </a:bodyPr>
          <a:lstStyle/>
          <a:p>
            <a:pP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28884" y="9296400"/>
            <a:ext cx="340259" cy="324308"/>
          </a:xfrm>
          <a:prstGeom prst="rect">
            <a:avLst/>
          </a:prstGeom>
          <a:ln w="12700">
            <a:miter lim="400000"/>
          </a:ln>
        </p:spPr>
        <p:txBody>
          <a:bodyPr wrap="none" lIns="50800" tIns="50800" rIns="50800" bIns="50800">
            <a:spAutoFit/>
          </a:bodyPr>
          <a:lstStyle>
            <a:lvl1pPr>
              <a:defRPr b="0" sz="1600">
                <a:latin typeface="Helvetica Neue Light"/>
                <a:ea typeface="Helvetica Neue Light"/>
                <a:cs typeface="Helvetica Neue Light"/>
                <a:sym typeface="Helvetica Neue Light"/>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tif"/></Relationships>

</file>

<file path=ppt/slides/_rels/slide12.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tif"/></Relationships>

</file>

<file path=ppt/slides/_rels/slide2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tif"/></Relationships>

</file>

<file path=ppt/slides/_rels/slide2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tif"/></Relationships>

</file>

<file path=ppt/slides/_rels/slide26.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tif"/></Relationships>

</file>

<file path=ppt/slides/_rels/slide4.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tif"/></Relationships>

</file>

<file path=ppt/slides/_rels/slide8.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tif"/></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8" name="What is corpus linguistics and how can corpora be useful to teachers?"/>
          <p:cNvSpPr txBox="1"/>
          <p:nvPr>
            <p:ph type="ctrTitle"/>
          </p:nvPr>
        </p:nvSpPr>
        <p:spPr>
          <a:prstGeom prst="rect">
            <a:avLst/>
          </a:prstGeom>
        </p:spPr>
        <p:txBody>
          <a:bodyPr/>
          <a:lstStyle>
            <a:lvl1pPr defTabSz="502412">
              <a:defRPr sz="6880"/>
            </a:lvl1pPr>
          </a:lstStyle>
          <a:p>
            <a:pPr/>
            <a:r>
              <a:t>What is corpus linguistics and how can corpora be useful to teachers?</a:t>
            </a:r>
          </a:p>
        </p:txBody>
      </p:sp>
      <p:sp>
        <p:nvSpPr>
          <p:cNvPr id="119" name="Michael Carroll"/>
          <p:cNvSpPr txBox="1"/>
          <p:nvPr>
            <p:ph type="subTitle" sz="quarter" idx="1"/>
          </p:nvPr>
        </p:nvSpPr>
        <p:spPr>
          <a:prstGeom prst="rect">
            <a:avLst/>
          </a:prstGeom>
        </p:spPr>
        <p:txBody>
          <a:bodyPr/>
          <a:lstStyle/>
          <a:p>
            <a:pPr/>
            <a:r>
              <a:t>Michael Carroll</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 name="At age seventeen, he was invited to the Masters…"/>
          <p:cNvSpPr txBox="1"/>
          <p:nvPr>
            <p:ph type="body" idx="1"/>
          </p:nvPr>
        </p:nvSpPr>
        <p:spPr>
          <a:prstGeom prst="rect">
            <a:avLst/>
          </a:prstGeom>
        </p:spPr>
        <p:txBody>
          <a:bodyPr/>
          <a:lstStyle/>
          <a:p>
            <a:pPr/>
            <a:r>
              <a:t>At age seventeen, he was </a:t>
            </a:r>
            <a:r>
              <a:rPr b="1" u="sng"/>
              <a:t>invited</a:t>
            </a:r>
            <a:r>
              <a:t> to the Masters</a:t>
            </a:r>
          </a:p>
          <a:p>
            <a:pPr/>
            <a:r>
              <a:t>take an </a:t>
            </a:r>
            <a:r>
              <a:rPr b="1" u="sng"/>
              <a:t>entry test</a:t>
            </a:r>
            <a:r>
              <a:t> (try out for) the Yankees</a:t>
            </a:r>
          </a:p>
          <a:p>
            <a:pPr/>
            <a:r>
              <a:t>as my family </a:t>
            </a:r>
            <a:r>
              <a:rPr b="1" u="sng"/>
              <a:t>grew</a:t>
            </a:r>
            <a:r>
              <a:t>, my house became rather small</a:t>
            </a:r>
          </a:p>
          <a:p>
            <a:pPr/>
            <a:r>
              <a:t>she was </a:t>
            </a:r>
            <a:r>
              <a:rPr b="1" u="sng"/>
              <a:t>disappointed</a:t>
            </a:r>
            <a:r>
              <a:t> in her marriage [daughters]</a:t>
            </a:r>
          </a:p>
        </p:txBody>
      </p:sp>
      <p:sp>
        <p:nvSpPr>
          <p:cNvPr id="146" name="Example sentences from Genius Japanese-English dictionary 3rd edition"/>
          <p:cNvSpPr txBox="1"/>
          <p:nvPr/>
        </p:nvSpPr>
        <p:spPr>
          <a:xfrm>
            <a:off x="1009236" y="1617167"/>
            <a:ext cx="10986328" cy="46136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0" i="1"/>
            </a:lvl1pPr>
          </a:lstStyle>
          <a:p>
            <a:pPr/>
            <a:r>
              <a:t>Example sentences from Genius Japanese-English dictionary 3rd edition</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8" name="Image" descr="Image"/>
          <p:cNvPicPr>
            <a:picLocks noChangeAspect="1"/>
          </p:cNvPicPr>
          <p:nvPr/>
        </p:nvPicPr>
        <p:blipFill>
          <a:blip r:embed="rId2">
            <a:extLst/>
          </a:blip>
          <a:stretch>
            <a:fillRect/>
          </a:stretch>
        </p:blipFill>
        <p:spPr>
          <a:xfrm>
            <a:off x="6350" y="1367697"/>
            <a:ext cx="13004800" cy="7081706"/>
          </a:xfrm>
          <a:prstGeom prst="rect">
            <a:avLst/>
          </a:prstGeom>
          <a:ln w="12700">
            <a:miter lim="400000"/>
          </a:ln>
        </p:spPr>
      </p:pic>
      <p:sp>
        <p:nvSpPr>
          <p:cNvPr id="149" name="NOW"/>
          <p:cNvSpPr txBox="1"/>
          <p:nvPr/>
        </p:nvSpPr>
        <p:spPr>
          <a:xfrm>
            <a:off x="33668" y="1069289"/>
            <a:ext cx="12937464" cy="8205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800">
                <a:solidFill>
                  <a:srgbClr val="000000"/>
                </a:solidFill>
              </a:defRPr>
            </a:lvl1pPr>
          </a:lstStyle>
          <a:p>
            <a:pPr/>
            <a:r>
              <a:t>NOW</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The form whom is in long-term decline…"/>
          <p:cNvSpPr txBox="1"/>
          <p:nvPr/>
        </p:nvSpPr>
        <p:spPr>
          <a:xfrm>
            <a:off x="496218" y="2798855"/>
            <a:ext cx="12012364" cy="681019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463016" indent="-463016" algn="l" defTabSz="457200">
              <a:lnSpc>
                <a:spcPts val="7700"/>
              </a:lnSpc>
              <a:spcBef>
                <a:spcPts val="1200"/>
              </a:spcBef>
              <a:buSzPct val="145000"/>
              <a:buChar char="•"/>
              <a:defRPr b="0" sz="3333">
                <a:latin typeface="Arial"/>
                <a:ea typeface="Arial"/>
                <a:cs typeface="Arial"/>
                <a:sym typeface="Arial"/>
              </a:defRPr>
            </a:pPr>
            <a:r>
              <a:t>The form </a:t>
            </a:r>
            <a:r>
              <a:rPr i="1"/>
              <a:t>whom </a:t>
            </a:r>
            <a:r>
              <a:t>is in long-term decline </a:t>
            </a:r>
            <a:endParaRPr sz="1200">
              <a:latin typeface="Times"/>
              <a:ea typeface="Times"/>
              <a:cs typeface="Times"/>
              <a:sym typeface="Times"/>
            </a:endParaRPr>
          </a:p>
          <a:p>
            <a:pPr lvl="6" indent="0" algn="l" defTabSz="457200">
              <a:lnSpc>
                <a:spcPts val="7700"/>
              </a:lnSpc>
              <a:spcBef>
                <a:spcPts val="1200"/>
              </a:spcBef>
              <a:defRPr b="0" sz="3333">
                <a:latin typeface="Arial"/>
                <a:ea typeface="Arial"/>
                <a:cs typeface="Arial"/>
                <a:sym typeface="Arial"/>
              </a:defRPr>
            </a:pPr>
            <a:r>
              <a:t>steady, observable fall in frequency from the 1960s </a:t>
            </a:r>
          </a:p>
          <a:p>
            <a:pPr marL="463016" indent="-463016" algn="l" defTabSz="457200">
              <a:lnSpc>
                <a:spcPts val="7700"/>
              </a:lnSpc>
              <a:spcBef>
                <a:spcPts val="1200"/>
              </a:spcBef>
              <a:buSzPct val="145000"/>
              <a:buChar char="•"/>
              <a:defRPr b="0" sz="3333">
                <a:latin typeface="Arial"/>
                <a:ea typeface="Arial"/>
                <a:cs typeface="Arial"/>
                <a:sym typeface="Arial"/>
              </a:defRPr>
            </a:pPr>
            <a:r>
              <a:rPr i="1"/>
              <a:t>Whom </a:t>
            </a:r>
            <a:r>
              <a:t>is normal after a preposition </a:t>
            </a:r>
            <a:r>
              <a:t>(and </a:t>
            </a:r>
            <a:r>
              <a:rPr i="1"/>
              <a:t>who </a:t>
            </a:r>
            <a:r>
              <a:t>isn’t) </a:t>
            </a:r>
            <a:endParaRPr sz="1200">
              <a:latin typeface="Times"/>
              <a:ea typeface="Times"/>
              <a:cs typeface="Times"/>
              <a:sym typeface="Times"/>
            </a:endParaRPr>
          </a:p>
          <a:p>
            <a:pPr algn="l" defTabSz="457200">
              <a:lnSpc>
                <a:spcPts val="7300"/>
              </a:lnSpc>
              <a:spcBef>
                <a:spcPts val="1200"/>
              </a:spcBef>
              <a:defRPr b="0" sz="3333">
                <a:latin typeface="Arial"/>
                <a:ea typeface="Arial"/>
                <a:cs typeface="Arial"/>
                <a:sym typeface="Arial"/>
              </a:defRPr>
            </a:pPr>
            <a:r>
              <a:rPr i="1" sz="3066"/>
              <a:t>25 students,12 of whom were women</a:t>
            </a:r>
            <a:endParaRPr i="1" sz="3066"/>
          </a:p>
          <a:p>
            <a:pPr marL="463016" indent="-463016" algn="l" defTabSz="457200">
              <a:lnSpc>
                <a:spcPts val="7600"/>
              </a:lnSpc>
              <a:spcBef>
                <a:spcPts val="1200"/>
              </a:spcBef>
              <a:buSzPct val="145000"/>
              <a:buChar char="•"/>
              <a:defRPr b="0" sz="3333">
                <a:latin typeface="Arial"/>
                <a:ea typeface="Arial"/>
                <a:cs typeface="Arial"/>
                <a:sym typeface="Arial"/>
              </a:defRPr>
            </a:pPr>
            <a:r>
              <a:rPr i="1"/>
              <a:t>Whom </a:t>
            </a:r>
            <a:r>
              <a:t>is common in simple relative clauses </a:t>
            </a:r>
            <a:r>
              <a:rPr sz="3066"/>
              <a:t>- </a:t>
            </a:r>
            <a:r>
              <a:t>but </a:t>
            </a:r>
            <a:r>
              <a:rPr i="1"/>
              <a:t>who </a:t>
            </a:r>
            <a:endParaRPr sz="1200">
              <a:latin typeface="Times"/>
              <a:ea typeface="Times"/>
              <a:cs typeface="Times"/>
              <a:sym typeface="Times"/>
            </a:endParaRPr>
          </a:p>
          <a:p>
            <a:pPr algn="l" defTabSz="457200">
              <a:lnSpc>
                <a:spcPts val="7700"/>
              </a:lnSpc>
              <a:spcBef>
                <a:spcPts val="1200"/>
              </a:spcBef>
              <a:defRPr b="0" sz="3333">
                <a:latin typeface="Arial"/>
                <a:ea typeface="Arial"/>
                <a:cs typeface="Arial"/>
                <a:sym typeface="Arial"/>
              </a:defRPr>
            </a:pPr>
            <a:r>
              <a:t>is equally common (and becoming more so) </a:t>
            </a:r>
            <a:endParaRPr sz="1200">
              <a:latin typeface="Times"/>
              <a:ea typeface="Times"/>
              <a:cs typeface="Times"/>
              <a:sym typeface="Times"/>
            </a:endParaRPr>
          </a:p>
          <a:p>
            <a:pPr algn="l" defTabSz="457200">
              <a:lnSpc>
                <a:spcPts val="7300"/>
              </a:lnSpc>
              <a:spcBef>
                <a:spcPts val="1200"/>
              </a:spcBef>
              <a:defRPr b="0" i="1" sz="3066">
                <a:latin typeface="Arial"/>
                <a:ea typeface="Arial"/>
                <a:cs typeface="Arial"/>
                <a:sym typeface="Arial"/>
              </a:defRPr>
            </a:pPr>
            <a:r>
              <a:t>the woman whom I met yesterday/who I met yesterday</a:t>
            </a:r>
            <a:endParaRPr baseline="-4500" i="0" sz="3333">
              <a:latin typeface="Lucida Grande"/>
              <a:ea typeface="Lucida Grande"/>
              <a:cs typeface="Lucida Grande"/>
              <a:sym typeface="Lucida Grande"/>
            </a:endParaRPr>
          </a:p>
          <a:p>
            <a:pPr marL="463016" indent="-463016" algn="l" defTabSz="457200">
              <a:lnSpc>
                <a:spcPts val="7600"/>
              </a:lnSpc>
              <a:spcBef>
                <a:spcPts val="1200"/>
              </a:spcBef>
              <a:buSzPct val="145000"/>
              <a:buChar char="•"/>
              <a:defRPr b="0" i="1" sz="3066">
                <a:latin typeface="Arial"/>
                <a:ea typeface="Arial"/>
                <a:cs typeface="Arial"/>
                <a:sym typeface="Arial"/>
              </a:defRPr>
            </a:pPr>
            <a:r>
              <a:rPr sz="3333"/>
              <a:t>Whom </a:t>
            </a:r>
            <a:r>
              <a:rPr i="0" sz="3333"/>
              <a:t>is extremely rare in sentence-initial position: </a:t>
            </a:r>
            <a:endParaRPr i="0" sz="1200">
              <a:latin typeface="Times"/>
              <a:ea typeface="Times"/>
              <a:cs typeface="Times"/>
              <a:sym typeface="Times"/>
            </a:endParaRPr>
          </a:p>
          <a:p>
            <a:pPr algn="l" defTabSz="457200">
              <a:lnSpc>
                <a:spcPts val="7700"/>
              </a:lnSpc>
              <a:spcBef>
                <a:spcPts val="1200"/>
              </a:spcBef>
              <a:defRPr b="0" sz="3333">
                <a:latin typeface="Arial"/>
                <a:ea typeface="Arial"/>
                <a:cs typeface="Arial"/>
                <a:sym typeface="Arial"/>
              </a:defRPr>
            </a:pPr>
            <a:r>
              <a:t>“Whom did did she face?</a:t>
            </a:r>
            <a:r>
              <a:rPr i="1"/>
              <a:t>” </a:t>
            </a:r>
            <a:r>
              <a:t>is unnatural</a:t>
            </a:r>
            <a:br/>
          </a:p>
          <a:p>
            <a:pPr algn="l" defTabSz="457200">
              <a:defRPr b="0" sz="1800"/>
            </a:pPr>
            <a:r>
              <a:t>Rundell, M.  Lecture notes from Lexicom Cambridge 2018</a:t>
            </a:r>
            <a:endParaRPr>
              <a:latin typeface="Times"/>
              <a:ea typeface="Times"/>
              <a:cs typeface="Times"/>
              <a:sym typeface="Times"/>
            </a:endParaRPr>
          </a:p>
        </p:txBody>
      </p:sp>
      <p:sp>
        <p:nvSpPr>
          <p:cNvPr id="152" name="What does the corpus tell us about “whom”?"/>
          <p:cNvSpPr txBox="1"/>
          <p:nvPr>
            <p:ph type="title" idx="4294967295"/>
          </p:nvPr>
        </p:nvSpPr>
        <p:spPr>
          <a:prstGeom prst="rect">
            <a:avLst/>
          </a:prstGeom>
        </p:spPr>
        <p:txBody>
          <a:bodyPr/>
          <a:lstStyle>
            <a:lvl1pPr defTabSz="484886">
              <a:defRPr sz="6640"/>
            </a:lvl1pPr>
          </a:lstStyle>
          <a:p>
            <a:pPr/>
            <a:r>
              <a:t>What does the corpus tell us about “whom”?</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 name="“Bored of” or “bored with”?"/>
          <p:cNvSpPr txBox="1"/>
          <p:nvPr>
            <p:ph type="title"/>
          </p:nvPr>
        </p:nvSpPr>
        <p:spPr>
          <a:xfrm>
            <a:off x="952500" y="-698500"/>
            <a:ext cx="11099800" cy="2159000"/>
          </a:xfrm>
          <a:prstGeom prst="rect">
            <a:avLst/>
          </a:prstGeom>
        </p:spPr>
        <p:txBody>
          <a:bodyPr/>
          <a:lstStyle>
            <a:lvl1pPr defTabSz="496570">
              <a:defRPr sz="6800"/>
            </a:lvl1pPr>
          </a:lstStyle>
          <a:p>
            <a:pPr/>
            <a:r>
              <a:t>“Bored of” or “bored with”?</a:t>
            </a:r>
          </a:p>
        </p:txBody>
      </p:sp>
      <p:sp>
        <p:nvSpPr>
          <p:cNvPr id="155" name="in 1992 (BNC), bored with was 25 times more frequent than bored of…"/>
          <p:cNvSpPr txBox="1"/>
          <p:nvPr/>
        </p:nvSpPr>
        <p:spPr>
          <a:xfrm>
            <a:off x="952500" y="1687359"/>
            <a:ext cx="11099801" cy="77504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457200" indent="-317500" algn="l" defTabSz="457200">
              <a:lnSpc>
                <a:spcPts val="9500"/>
              </a:lnSpc>
              <a:spcBef>
                <a:spcPts val="3300"/>
              </a:spcBef>
              <a:buClr>
                <a:srgbClr val="CC0000"/>
              </a:buClr>
              <a:buSzPct val="145000"/>
              <a:buFont typeface="Arial"/>
              <a:buChar char="▪"/>
              <a:defRPr b="0" sz="3600">
                <a:latin typeface="Arial"/>
                <a:ea typeface="Arial"/>
                <a:cs typeface="Arial"/>
                <a:sym typeface="Arial"/>
              </a:defRPr>
            </a:pPr>
            <a:r>
              <a:t>in 1992 (BNC), </a:t>
            </a:r>
            <a:r>
              <a:rPr i="1" u="sng"/>
              <a:t>bored with</a:t>
            </a:r>
            <a:r>
              <a:rPr i="1"/>
              <a:t> </a:t>
            </a:r>
            <a:r>
              <a:t>was </a:t>
            </a:r>
            <a:r>
              <a:rPr b="1" sz="4800"/>
              <a:t>25 times</a:t>
            </a:r>
            <a:r>
              <a:rPr b="1"/>
              <a:t> </a:t>
            </a:r>
            <a:r>
              <a:t>more frequent than </a:t>
            </a:r>
            <a:r>
              <a:rPr i="1" u="sng"/>
              <a:t>bored of </a:t>
            </a:r>
            <a:br>
              <a:rPr>
                <a:latin typeface="Lucida Grande"/>
                <a:ea typeface="Lucida Grande"/>
                <a:cs typeface="Lucida Grande"/>
                <a:sym typeface="Lucida Grande"/>
              </a:rPr>
            </a:br>
            <a:endParaRPr>
              <a:latin typeface="Lucida Grande"/>
              <a:ea typeface="Lucida Grande"/>
              <a:cs typeface="Lucida Grande"/>
              <a:sym typeface="Lucida Grande"/>
            </a:endParaRPr>
          </a:p>
          <a:p>
            <a:pPr marL="457200" indent="-317500" algn="l" defTabSz="457200">
              <a:lnSpc>
                <a:spcPts val="9500"/>
              </a:lnSpc>
              <a:spcBef>
                <a:spcPts val="3300"/>
              </a:spcBef>
              <a:buClr>
                <a:srgbClr val="CC0000"/>
              </a:buClr>
              <a:buSzPct val="145000"/>
              <a:buFont typeface="Arial"/>
              <a:buChar char="▪"/>
              <a:defRPr b="0" sz="3600">
                <a:latin typeface="Arial"/>
                <a:ea typeface="Arial"/>
                <a:cs typeface="Arial"/>
                <a:sym typeface="Arial"/>
              </a:defRPr>
            </a:pPr>
            <a:r>
              <a:t>by 2018, </a:t>
            </a:r>
            <a:r>
              <a:rPr i="1" u="sng"/>
              <a:t>bored with</a:t>
            </a:r>
            <a:r>
              <a:rPr i="1"/>
              <a:t> </a:t>
            </a:r>
            <a:r>
              <a:t>was only </a:t>
            </a:r>
            <a:r>
              <a:rPr sz="4800"/>
              <a:t>1.5 times</a:t>
            </a:r>
            <a:r>
              <a:t> more frequent than </a:t>
            </a:r>
            <a:r>
              <a:rPr i="1" u="sng"/>
              <a:t>bored of</a:t>
            </a:r>
            <a:r>
              <a:rPr i="1"/>
              <a:t> </a:t>
            </a:r>
            <a:br>
              <a:rPr>
                <a:latin typeface="Lucida Grande"/>
                <a:ea typeface="Lucida Grande"/>
                <a:cs typeface="Lucida Grande"/>
                <a:sym typeface="Lucida Grande"/>
              </a:rPr>
            </a:br>
            <a:endParaRPr>
              <a:latin typeface="Lucida Grande"/>
              <a:ea typeface="Lucida Grande"/>
              <a:cs typeface="Lucida Grande"/>
              <a:sym typeface="Lucida Grande"/>
            </a:endParaRPr>
          </a:p>
          <a:p>
            <a:pPr marL="482603" indent="-342903" algn="l" defTabSz="457200">
              <a:lnSpc>
                <a:spcPts val="8100"/>
              </a:lnSpc>
              <a:spcBef>
                <a:spcPts val="3300"/>
              </a:spcBef>
              <a:buClr>
                <a:srgbClr val="CC0000"/>
              </a:buClr>
              <a:buSzPct val="145000"/>
              <a:buFont typeface="Arial"/>
              <a:buChar char="▪"/>
              <a:defRPr b="0" baseline="-4017" sz="3733">
                <a:solidFill>
                  <a:srgbClr val="CC0000"/>
                </a:solidFill>
                <a:latin typeface="Arial"/>
                <a:ea typeface="Arial"/>
                <a:cs typeface="Arial"/>
                <a:sym typeface="Arial"/>
              </a:defRPr>
            </a:pPr>
            <a:r>
              <a:rPr baseline="-4166" sz="3600">
                <a:solidFill>
                  <a:srgbClr val="FFFFFF"/>
                </a:solidFill>
              </a:rPr>
              <a:t>among younger people </a:t>
            </a:r>
            <a:r>
              <a:rPr baseline="-4166" i="1" sz="3600" u="sng">
                <a:solidFill>
                  <a:srgbClr val="FFFFFF"/>
                </a:solidFill>
              </a:rPr>
              <a:t>bored of</a:t>
            </a:r>
            <a:r>
              <a:rPr baseline="-4166" i="1" sz="3600">
                <a:solidFill>
                  <a:srgbClr val="FFFFFF"/>
                </a:solidFill>
              </a:rPr>
              <a:t> </a:t>
            </a:r>
            <a:r>
              <a:rPr baseline="-4166" sz="3600">
                <a:solidFill>
                  <a:srgbClr val="FFFFFF"/>
                </a:solidFill>
              </a:rPr>
              <a:t>is most common. Both are now acceptable, but the data suggests </a:t>
            </a:r>
            <a:br>
              <a:rPr baseline="-4166" sz="3600">
                <a:solidFill>
                  <a:srgbClr val="FFFFFF"/>
                </a:solidFill>
                <a:latin typeface="Lucida Grande"/>
                <a:ea typeface="Lucida Grande"/>
                <a:cs typeface="Lucida Grande"/>
                <a:sym typeface="Lucida Grande"/>
              </a:rPr>
            </a:br>
            <a:r>
              <a:rPr baseline="-4166" i="1" sz="3600" u="sng">
                <a:solidFill>
                  <a:srgbClr val="FFFFFF"/>
                </a:solidFill>
              </a:rPr>
              <a:t>bored of </a:t>
            </a:r>
            <a:r>
              <a:rPr baseline="-4166" sz="3600">
                <a:solidFill>
                  <a:srgbClr val="FFFFFF"/>
                </a:solidFill>
              </a:rPr>
              <a:t>is gradually replacing </a:t>
            </a:r>
            <a:r>
              <a:rPr baseline="-4166" i="1" sz="3600" u="sng">
                <a:solidFill>
                  <a:srgbClr val="FFFFFF"/>
                </a:solidFill>
              </a:rPr>
              <a:t>bored with</a:t>
            </a:r>
            <a:endParaRPr baseline="-4166" i="1" sz="3600" u="sng">
              <a:solidFill>
                <a:srgbClr val="FFFFFF"/>
              </a:solidFill>
            </a:endParaRPr>
          </a:p>
          <a:p>
            <a:pPr algn="l" defTabSz="457200">
              <a:defRPr b="0" sz="1800"/>
            </a:pPr>
            <a:endParaRPr i="1" sz="3600" u="sng"/>
          </a:p>
          <a:p>
            <a:pPr algn="l" defTabSz="457200">
              <a:defRPr b="0" sz="1800"/>
            </a:pPr>
            <a:r>
              <a:t>Rundell, M.  Lecture notes from Lexicom Cambridge 2018</a:t>
            </a:r>
            <a:endParaRPr>
              <a:latin typeface="Times"/>
              <a:ea typeface="Times"/>
              <a:cs typeface="Times"/>
              <a:sym typeface="Times"/>
            </a:endParaRP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 name="Can “access” be a verb?"/>
          <p:cNvSpPr txBox="1"/>
          <p:nvPr>
            <p:ph type="title"/>
          </p:nvPr>
        </p:nvSpPr>
        <p:spPr>
          <a:prstGeom prst="rect">
            <a:avLst/>
          </a:prstGeom>
        </p:spPr>
        <p:txBody>
          <a:bodyPr/>
          <a:lstStyle>
            <a:lvl1pPr defTabSz="549148">
              <a:defRPr sz="7519"/>
            </a:lvl1pPr>
          </a:lstStyle>
          <a:p>
            <a:pPr/>
            <a:r>
              <a:t>Can “access” be a verb?</a:t>
            </a:r>
          </a:p>
        </p:txBody>
      </p:sp>
      <p:sp>
        <p:nvSpPr>
          <p:cNvPr id="158" name="Many nouns become verbs in English:…"/>
          <p:cNvSpPr txBox="1"/>
          <p:nvPr/>
        </p:nvSpPr>
        <p:spPr>
          <a:xfrm>
            <a:off x="952500" y="2191795"/>
            <a:ext cx="11099800" cy="651301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lnSpc>
                <a:spcPts val="10200"/>
              </a:lnSpc>
              <a:spcBef>
                <a:spcPts val="1200"/>
              </a:spcBef>
              <a:defRPr b="0" sz="3600">
                <a:solidFill>
                  <a:srgbClr val="000000"/>
                </a:solidFill>
                <a:latin typeface="Arial"/>
                <a:ea typeface="Arial"/>
                <a:cs typeface="Arial"/>
                <a:sym typeface="Arial"/>
              </a:defRPr>
            </a:pPr>
            <a:r>
              <a:rPr>
                <a:solidFill>
                  <a:srgbClr val="FFFFFF"/>
                </a:solidFill>
              </a:rPr>
              <a:t>Many nouns become verbs in English: </a:t>
            </a:r>
            <a:endParaRPr>
              <a:solidFill>
                <a:srgbClr val="FFFFFF"/>
              </a:solidFill>
              <a:latin typeface="Times"/>
              <a:ea typeface="Times"/>
              <a:cs typeface="Times"/>
              <a:sym typeface="Times"/>
            </a:endParaRPr>
          </a:p>
          <a:p>
            <a:pPr algn="l" defTabSz="457200">
              <a:lnSpc>
                <a:spcPts val="7500"/>
              </a:lnSpc>
              <a:spcBef>
                <a:spcPts val="2800"/>
              </a:spcBef>
              <a:defRPr b="0" baseline="-4166" sz="3600">
                <a:latin typeface="Arial"/>
                <a:ea typeface="Arial"/>
                <a:cs typeface="Arial"/>
                <a:sym typeface="Arial"/>
              </a:defRPr>
            </a:pPr>
            <a:r>
              <a:rPr i="1" u="sng"/>
              <a:t>contact</a:t>
            </a:r>
            <a:r>
              <a:rPr i="1"/>
              <a:t> </a:t>
            </a:r>
            <a:r>
              <a:t>(originally a noun) dates from 1626, </a:t>
            </a:r>
            <a:r>
              <a:rPr i="1" u="sng"/>
              <a:t>contact</a:t>
            </a:r>
            <a:r>
              <a:rPr i="1"/>
              <a:t> </a:t>
            </a:r>
            <a:r>
              <a:t>(verb) from 1834 </a:t>
            </a:r>
            <a:endParaRPr>
              <a:latin typeface="Lucida Grande"/>
              <a:ea typeface="Lucida Grande"/>
              <a:cs typeface="Lucida Grande"/>
              <a:sym typeface="Lucida Grande"/>
            </a:endParaRPr>
          </a:p>
          <a:p>
            <a:pPr algn="l" defTabSz="457200">
              <a:lnSpc>
                <a:spcPts val="8400"/>
              </a:lnSpc>
              <a:spcBef>
                <a:spcPts val="2800"/>
              </a:spcBef>
              <a:defRPr b="0" baseline="-4166" sz="3600">
                <a:latin typeface="Arial"/>
                <a:ea typeface="Arial"/>
                <a:cs typeface="Arial"/>
                <a:sym typeface="Arial"/>
              </a:defRPr>
            </a:pPr>
            <a:r>
              <a:rPr i="1" u="sng"/>
              <a:t>access</a:t>
            </a:r>
            <a:r>
              <a:rPr i="1"/>
              <a:t> </a:t>
            </a:r>
            <a:r>
              <a:t>(noun) is more frequent than </a:t>
            </a:r>
            <a:r>
              <a:rPr i="1" u="sng"/>
              <a:t>access</a:t>
            </a:r>
            <a:r>
              <a:rPr i="1"/>
              <a:t> </a:t>
            </a:r>
            <a:r>
              <a:t>(verb) but </a:t>
            </a:r>
            <a:r>
              <a:rPr baseline="-3409" sz="4400"/>
              <a:t>both are now common</a:t>
            </a:r>
            <a:r>
              <a:t> </a:t>
            </a:r>
            <a:endParaRPr>
              <a:latin typeface="Lucida Grande"/>
              <a:ea typeface="Lucida Grande"/>
              <a:cs typeface="Lucida Grande"/>
              <a:sym typeface="Lucida Grande"/>
            </a:endParaRPr>
          </a:p>
          <a:p>
            <a:pPr algn="l" defTabSz="457200">
              <a:lnSpc>
                <a:spcPts val="8100"/>
              </a:lnSpc>
              <a:spcBef>
                <a:spcPts val="3300"/>
              </a:spcBef>
              <a:defRPr b="0" baseline="-4166" sz="3600">
                <a:latin typeface="Arial"/>
                <a:ea typeface="Arial"/>
                <a:cs typeface="Arial"/>
                <a:sym typeface="Arial"/>
              </a:defRPr>
            </a:pPr>
            <a:r>
              <a:t>It is irrational to say this is “wrong” </a:t>
            </a:r>
            <a:endParaRPr>
              <a:latin typeface="Lucida Grande"/>
              <a:ea typeface="Lucida Grande"/>
              <a:cs typeface="Lucida Grande"/>
              <a:sym typeface="Lucida Grande"/>
            </a:endParaRPr>
          </a:p>
          <a:p>
            <a:pPr algn="l" defTabSz="457200">
              <a:lnSpc>
                <a:spcPts val="8100"/>
              </a:lnSpc>
              <a:spcBef>
                <a:spcPts val="3300"/>
              </a:spcBef>
              <a:defRPr b="0" baseline="-4166" sz="3600">
                <a:latin typeface="Arial"/>
                <a:ea typeface="Arial"/>
                <a:cs typeface="Arial"/>
                <a:sym typeface="Arial"/>
              </a:defRPr>
            </a:pPr>
            <a:r>
              <a:t>Don’t ask “is it correct?”  ask “is it normal?” </a:t>
            </a:r>
          </a:p>
          <a:p>
            <a:pPr algn="l" defTabSz="457200">
              <a:defRPr b="0" sz="1800"/>
            </a:pPr>
            <a:r>
              <a:t>Rundell, M.  Lecture notes from Lexicom Cambridge 2018</a:t>
            </a:r>
            <a:endParaRPr>
              <a:latin typeface="Times"/>
              <a:ea typeface="Times"/>
              <a:cs typeface="Times"/>
              <a:sym typeface="Times"/>
            </a:endParaRP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 name="First, a little theory …"/>
          <p:cNvSpPr txBox="1"/>
          <p:nvPr>
            <p:ph type="title"/>
          </p:nvPr>
        </p:nvSpPr>
        <p:spPr>
          <a:prstGeom prst="rect">
            <a:avLst/>
          </a:prstGeom>
        </p:spPr>
        <p:txBody>
          <a:bodyPr/>
          <a:lstStyle/>
          <a:p>
            <a:pPr/>
            <a:r>
              <a:t>First, a little theory …</a:t>
            </a:r>
          </a:p>
        </p:txBody>
      </p:sp>
      <p:sp>
        <p:nvSpPr>
          <p:cNvPr id="161" name="… in fact a new theory of language"/>
          <p:cNvSpPr txBox="1"/>
          <p:nvPr/>
        </p:nvSpPr>
        <p:spPr>
          <a:xfrm>
            <a:off x="1117600" y="46609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defTabSz="484886">
              <a:defRPr b="0" sz="6640">
                <a:latin typeface="+mn-lt"/>
                <a:ea typeface="+mn-ea"/>
                <a:cs typeface="+mn-cs"/>
                <a:sym typeface="Helvetica Neue Medium"/>
              </a:defRPr>
            </a:lvl1pPr>
          </a:lstStyle>
          <a:p>
            <a:pPr/>
            <a:r>
              <a:t>… in fact a new theory of language</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 name="Language =…"/>
          <p:cNvSpPr txBox="1"/>
          <p:nvPr>
            <p:ph type="ctrTitle"/>
          </p:nvPr>
        </p:nvSpPr>
        <p:spPr>
          <a:xfrm>
            <a:off x="1270000" y="2917477"/>
            <a:ext cx="10464800" cy="5632501"/>
          </a:xfrm>
          <a:prstGeom prst="rect">
            <a:avLst/>
          </a:prstGeom>
        </p:spPr>
        <p:txBody>
          <a:bodyPr/>
          <a:lstStyle/>
          <a:p>
            <a:pPr defTabSz="519937">
              <a:defRPr sz="7119"/>
            </a:pPr>
            <a:r>
              <a:t>Language = </a:t>
            </a:r>
          </a:p>
          <a:p>
            <a:pPr defTabSz="519937">
              <a:defRPr sz="7119"/>
            </a:pPr>
            <a:r>
              <a:t>words (lexis) + grammar</a:t>
            </a:r>
          </a:p>
          <a:p>
            <a:pPr defTabSz="519937">
              <a:defRPr sz="4450">
                <a:latin typeface="Helvetica Neue"/>
                <a:ea typeface="Helvetica Neue"/>
                <a:cs typeface="Helvetica Neue"/>
                <a:sym typeface="Helvetica Neue"/>
              </a:defRPr>
            </a:pPr>
            <a:r>
              <a:t>(how we put the words together)</a:t>
            </a:r>
          </a:p>
          <a:p>
            <a:pPr defTabSz="519937">
              <a:defRPr sz="4450">
                <a:latin typeface="Helvetica Neue"/>
                <a:ea typeface="Helvetica Neue"/>
                <a:cs typeface="Helvetica Neue"/>
                <a:sym typeface="Helvetica Neue"/>
              </a:defRPr>
            </a:pPr>
          </a:p>
          <a:p>
            <a:pPr defTabSz="519937">
              <a:defRPr sz="4450">
                <a:latin typeface="Helvetica Neue"/>
                <a:ea typeface="Helvetica Neue"/>
                <a:cs typeface="Helvetica Neue"/>
                <a:sym typeface="Helvetica Neue"/>
              </a:defRPr>
            </a:pPr>
            <a:r>
              <a:t>But which is more important?</a:t>
            </a:r>
          </a:p>
          <a:p>
            <a:pPr defTabSz="519937">
              <a:defRPr sz="4450">
                <a:latin typeface="Helvetica Neue"/>
                <a:ea typeface="Helvetica Neue"/>
                <a:cs typeface="Helvetica Neue"/>
                <a:sym typeface="Helvetica Neue"/>
              </a:defRPr>
            </a:pPr>
          </a:p>
        </p:txBody>
      </p:sp>
      <p:sp>
        <p:nvSpPr>
          <p:cNvPr id="164" name="The traditional view"/>
          <p:cNvSpPr txBox="1"/>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defRPr b="0" sz="8000">
                <a:latin typeface="+mn-lt"/>
                <a:ea typeface="+mn-ea"/>
                <a:cs typeface="+mn-cs"/>
                <a:sym typeface="Helvetica Neue Medium"/>
              </a:defRPr>
            </a:lvl1pPr>
          </a:lstStyle>
          <a:p>
            <a:pPr/>
            <a:r>
              <a:t>The traditional view</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Consider this paragraph:…"/>
          <p:cNvSpPr txBox="1"/>
          <p:nvPr/>
        </p:nvSpPr>
        <p:spPr>
          <a:xfrm>
            <a:off x="-25400" y="1779290"/>
            <a:ext cx="13055601" cy="640969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lnSpc>
                <a:spcPct val="115000"/>
              </a:lnSpc>
              <a:spcBef>
                <a:spcPts val="1000"/>
              </a:spcBef>
              <a:defRPr sz="3600">
                <a:uFill>
                  <a:solidFill>
                    <a:srgbClr val="000000"/>
                  </a:solidFill>
                </a:uFill>
                <a:latin typeface="Calibri"/>
                <a:ea typeface="Calibri"/>
                <a:cs typeface="Calibri"/>
                <a:sym typeface="Calibri"/>
              </a:defRPr>
            </a:pPr>
            <a:r>
              <a:t>Consider this paragraph:</a:t>
            </a:r>
          </a:p>
          <a:p>
            <a:pPr algn="l" defTabSz="457200">
              <a:lnSpc>
                <a:spcPct val="115000"/>
              </a:lnSpc>
              <a:spcBef>
                <a:spcPts val="1000"/>
              </a:spcBef>
              <a:defRPr sz="3600">
                <a:uFill>
                  <a:solidFill>
                    <a:srgbClr val="000000"/>
                  </a:solidFill>
                </a:uFill>
                <a:latin typeface="Calibri"/>
                <a:ea typeface="Calibri"/>
                <a:cs typeface="Calibri"/>
                <a:sym typeface="Calibri"/>
              </a:defRPr>
            </a:pPr>
          </a:p>
          <a:p>
            <a:pPr lvl="1" indent="0" algn="l" defTabSz="457200">
              <a:lnSpc>
                <a:spcPct val="115000"/>
              </a:lnSpc>
              <a:spcBef>
                <a:spcPts val="1000"/>
              </a:spcBef>
              <a:defRPr sz="3600">
                <a:uFill>
                  <a:solidFill>
                    <a:srgbClr val="000000"/>
                  </a:solidFill>
                </a:uFill>
                <a:latin typeface="Calibri"/>
                <a:ea typeface="Calibri"/>
                <a:cs typeface="Calibri"/>
                <a:sym typeface="Calibri"/>
              </a:defRPr>
            </a:pPr>
            <a:r>
              <a:t>At the end of the course you should be able to analyse written and spoken texts in terms of their discourse structure and show how writers and speakers create meanings through their choice of lexis (words), and grammar (how they put the words together), and how readers and listeners process those meanings. In addition, you should be able to use a corpus for answering questions about language use, and build your own corpus. </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At the of the you should be to and in of their and how and through their of, and (how they the), and how and those. In addition, you should be to a for about, and your own."/>
          <p:cNvSpPr txBox="1"/>
          <p:nvPr/>
        </p:nvSpPr>
        <p:spPr>
          <a:xfrm>
            <a:off x="817952" y="1953259"/>
            <a:ext cx="11368896" cy="58470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defTabSz="457200">
              <a:lnSpc>
                <a:spcPct val="115000"/>
              </a:lnSpc>
              <a:spcBef>
                <a:spcPts val="1000"/>
              </a:spcBef>
              <a:defRPr b="0" sz="4800">
                <a:uFill>
                  <a:solidFill>
                    <a:srgbClr val="000000"/>
                  </a:solidFill>
                </a:uFill>
                <a:latin typeface="Calibri"/>
                <a:ea typeface="Calibri"/>
                <a:cs typeface="Calibri"/>
                <a:sym typeface="Calibri"/>
              </a:defRPr>
            </a:pPr>
            <a:r>
              <a:t>At the of the you should be to and in of their and how and through their of, and (how they the), and how and those. In addition, you should be to a for about, and your own. </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0" name="end course  able analyse written spoken texts  terms discourse structure   show writers speakers create meanings  choice lexis (words) grammar, put  words together readers listeners process meanings.   able use corpus  answering questions   language use  build corpus"/>
          <p:cNvSpPr txBox="1"/>
          <p:nvPr/>
        </p:nvSpPr>
        <p:spPr>
          <a:xfrm>
            <a:off x="1415045" y="317500"/>
            <a:ext cx="10410542" cy="9118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defTabSz="457200">
              <a:lnSpc>
                <a:spcPct val="115000"/>
              </a:lnSpc>
              <a:spcBef>
                <a:spcPts val="1000"/>
              </a:spcBef>
              <a:defRPr b="0" sz="4800">
                <a:uFill>
                  <a:solidFill>
                    <a:srgbClr val="000000"/>
                  </a:solidFill>
                </a:uFill>
                <a:latin typeface="Calibri"/>
                <a:ea typeface="Calibri"/>
                <a:cs typeface="Calibri"/>
                <a:sym typeface="Calibri"/>
              </a:defRPr>
            </a:pPr>
            <a:r>
              <a:t>end course 	able analyse written spoken texts 	terms discourse structure  	show writers speakers create meanings 	choice lexis (words) grammar, put 	words together readers listeners process meanings. 		able use corpus 	answering questions 		language use 	build corpus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 name="Who did Serena Williams face in the final?…"/>
          <p:cNvSpPr txBox="1"/>
          <p:nvPr/>
        </p:nvSpPr>
        <p:spPr>
          <a:xfrm>
            <a:off x="1682824" y="2203983"/>
            <a:ext cx="9639152" cy="434233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lnSpc>
                <a:spcPts val="8100"/>
              </a:lnSpc>
              <a:spcBef>
                <a:spcPts val="1200"/>
              </a:spcBef>
              <a:defRPr b="0" sz="3600">
                <a:latin typeface="Arial"/>
                <a:ea typeface="Arial"/>
                <a:cs typeface="Arial"/>
                <a:sym typeface="Arial"/>
              </a:defRPr>
            </a:pPr>
            <a:endParaRPr>
              <a:latin typeface="Times"/>
              <a:ea typeface="Times"/>
              <a:cs typeface="Times"/>
              <a:sym typeface="Times"/>
            </a:endParaRPr>
          </a:p>
          <a:p>
            <a:pPr algn="l" defTabSz="457200">
              <a:lnSpc>
                <a:spcPts val="7600"/>
              </a:lnSpc>
              <a:spcBef>
                <a:spcPts val="1200"/>
              </a:spcBef>
              <a:defRPr b="0" i="1" sz="3600">
                <a:latin typeface="Arial"/>
                <a:ea typeface="Arial"/>
                <a:cs typeface="Arial"/>
                <a:sym typeface="Arial"/>
              </a:defRPr>
            </a:pPr>
            <a:r>
              <a:rPr i="0">
                <a:latin typeface="Lucida Grande"/>
                <a:ea typeface="Lucida Grande"/>
                <a:cs typeface="Lucida Grande"/>
                <a:sym typeface="Lucida Grande"/>
              </a:rPr>
              <a:t>	</a:t>
            </a:r>
            <a:r>
              <a:rPr i="0"/>
              <a:t>Who</a:t>
            </a:r>
            <a:r>
              <a:t> did Serena Williams face in the final? </a:t>
            </a:r>
            <a:br>
              <a:rPr i="0">
                <a:latin typeface="Times"/>
                <a:ea typeface="Times"/>
                <a:cs typeface="Times"/>
                <a:sym typeface="Times"/>
              </a:rPr>
            </a:br>
            <a:endParaRPr i="0">
              <a:latin typeface="Times"/>
              <a:ea typeface="Times"/>
              <a:cs typeface="Times"/>
              <a:sym typeface="Times"/>
            </a:endParaRPr>
          </a:p>
          <a:p>
            <a:pPr algn="l" defTabSz="457200">
              <a:lnSpc>
                <a:spcPts val="7600"/>
              </a:lnSpc>
              <a:spcBef>
                <a:spcPts val="1200"/>
              </a:spcBef>
              <a:defRPr b="0" i="1" sz="3600">
                <a:latin typeface="Arial"/>
                <a:ea typeface="Arial"/>
                <a:cs typeface="Arial"/>
                <a:sym typeface="Arial"/>
              </a:defRPr>
            </a:pPr>
            <a:r>
              <a:rPr i="0">
                <a:latin typeface="Lucida Grande"/>
                <a:ea typeface="Lucida Grande"/>
                <a:cs typeface="Lucida Grande"/>
                <a:sym typeface="Lucida Grande"/>
              </a:rPr>
              <a:t>	</a:t>
            </a:r>
            <a:r>
              <a:rPr i="0"/>
              <a:t>Whom </a:t>
            </a:r>
            <a:r>
              <a:t>did</a:t>
            </a:r>
            <a:r>
              <a:rPr i="0"/>
              <a:t> </a:t>
            </a:r>
            <a:r>
              <a:t>Serena Williams face in the final? </a:t>
            </a:r>
            <a:br>
              <a:rPr i="0">
                <a:latin typeface="Times"/>
                <a:ea typeface="Times"/>
                <a:cs typeface="Times"/>
                <a:sym typeface="Times"/>
              </a:rPr>
            </a:br>
            <a:br>
              <a:rPr>
                <a:latin typeface="Times New Roman"/>
                <a:ea typeface="Times New Roman"/>
                <a:cs typeface="Times New Roman"/>
                <a:sym typeface="Times New Roman"/>
              </a:rPr>
            </a:br>
            <a:endParaRPr>
              <a:latin typeface="Times New Roman"/>
              <a:ea typeface="Times New Roman"/>
              <a:cs typeface="Times New Roman"/>
              <a:sym typeface="Times New Roman"/>
            </a:endParaRP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 name="Why do we say,…"/>
          <p:cNvSpPr txBox="1"/>
          <p:nvPr>
            <p:ph type="body" idx="14"/>
          </p:nvPr>
        </p:nvSpPr>
        <p:spPr>
          <a:xfrm>
            <a:off x="1270000" y="2533175"/>
            <a:ext cx="10464800" cy="4160623"/>
          </a:xfrm>
          <a:prstGeom prst="rect">
            <a:avLst/>
          </a:prstGeom>
        </p:spPr>
        <p:txBody>
          <a:bodyPr/>
          <a:lstStyle/>
          <a:p>
            <a:pPr/>
            <a:r>
              <a:t>Why do we say, </a:t>
            </a:r>
          </a:p>
          <a:p>
            <a:pPr/>
          </a:p>
          <a:p>
            <a:pPr>
              <a:defRPr sz="4800"/>
            </a:pPr>
            <a:r>
              <a:t>“I beg your pardon?”</a:t>
            </a:r>
          </a:p>
          <a:p>
            <a:pPr/>
          </a:p>
          <a:p>
            <a:pPr/>
            <a:r>
              <a:t>but not</a:t>
            </a:r>
          </a:p>
          <a:p>
            <a:pPr/>
          </a:p>
          <a:p>
            <a:pPr>
              <a:defRPr sz="4800"/>
            </a:pPr>
            <a:r>
              <a:t>“I plead your pardon?”</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 name="Or,…"/>
          <p:cNvSpPr txBox="1"/>
          <p:nvPr/>
        </p:nvSpPr>
        <p:spPr>
          <a:xfrm>
            <a:off x="1467132" y="1161961"/>
            <a:ext cx="10446427" cy="624857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0" sz="3400">
                <a:latin typeface="+mn-lt"/>
                <a:ea typeface="+mn-ea"/>
                <a:cs typeface="+mn-cs"/>
                <a:sym typeface="Helvetica Neue Medium"/>
              </a:defRPr>
            </a:pPr>
            <a:r>
              <a:t>Or,</a:t>
            </a:r>
          </a:p>
          <a:p>
            <a:pPr>
              <a:defRPr b="0" sz="3400">
                <a:latin typeface="+mn-lt"/>
                <a:ea typeface="+mn-ea"/>
                <a:cs typeface="+mn-cs"/>
                <a:sym typeface="Helvetica Neue Medium"/>
              </a:defRPr>
            </a:pPr>
          </a:p>
          <a:p>
            <a:pPr>
              <a:defRPr b="0" sz="3400">
                <a:latin typeface="+mn-lt"/>
                <a:ea typeface="+mn-ea"/>
                <a:cs typeface="+mn-cs"/>
                <a:sym typeface="Helvetica Neue Medium"/>
              </a:defRPr>
            </a:pPr>
            <a:r>
              <a:t>Why do we say, </a:t>
            </a:r>
          </a:p>
          <a:p>
            <a:pPr>
              <a:defRPr b="0" sz="3400">
                <a:latin typeface="+mn-lt"/>
                <a:ea typeface="+mn-ea"/>
                <a:cs typeface="+mn-cs"/>
                <a:sym typeface="Helvetica Neue Medium"/>
              </a:defRPr>
            </a:pPr>
          </a:p>
          <a:p>
            <a:pPr>
              <a:defRPr b="0" sz="4800">
                <a:latin typeface="+mn-lt"/>
                <a:ea typeface="+mn-ea"/>
                <a:cs typeface="+mn-cs"/>
                <a:sym typeface="Helvetica Neue Medium"/>
              </a:defRPr>
            </a:pPr>
            <a:r>
              <a:t>“He </a:t>
            </a:r>
            <a:r>
              <a:rPr u="sng"/>
              <a:t>requested</a:t>
            </a:r>
            <a:r>
              <a:t> an appointment”</a:t>
            </a:r>
          </a:p>
          <a:p>
            <a:pPr>
              <a:defRPr b="0" sz="3400">
                <a:latin typeface="+mn-lt"/>
                <a:ea typeface="+mn-ea"/>
                <a:cs typeface="+mn-cs"/>
                <a:sym typeface="Helvetica Neue Medium"/>
              </a:defRPr>
            </a:pPr>
          </a:p>
          <a:p>
            <a:pPr>
              <a:defRPr b="0" sz="3400">
                <a:latin typeface="+mn-lt"/>
                <a:ea typeface="+mn-ea"/>
                <a:cs typeface="+mn-cs"/>
                <a:sym typeface="Helvetica Neue Medium"/>
              </a:defRPr>
            </a:pPr>
            <a:r>
              <a:t>but not</a:t>
            </a:r>
          </a:p>
          <a:p>
            <a:pPr>
              <a:defRPr b="0" sz="3400">
                <a:latin typeface="+mn-lt"/>
                <a:ea typeface="+mn-ea"/>
                <a:cs typeface="+mn-cs"/>
                <a:sym typeface="Helvetica Neue Medium"/>
              </a:defRPr>
            </a:pPr>
          </a:p>
          <a:p>
            <a:pPr>
              <a:defRPr b="0" sz="4800">
                <a:latin typeface="+mn-lt"/>
                <a:ea typeface="+mn-ea"/>
                <a:cs typeface="+mn-cs"/>
                <a:sym typeface="Helvetica Neue Medium"/>
              </a:defRPr>
            </a:pPr>
            <a:r>
              <a:t>* “He </a:t>
            </a:r>
            <a:r>
              <a:rPr u="sng"/>
              <a:t>asked</a:t>
            </a:r>
            <a:r>
              <a:t> an appointment?</a:t>
            </a:r>
          </a:p>
          <a:p>
            <a:pPr>
              <a:defRPr b="0" sz="3400">
                <a:latin typeface="+mn-lt"/>
                <a:ea typeface="+mn-ea"/>
                <a:cs typeface="+mn-cs"/>
                <a:sym typeface="Helvetica Neue Medium"/>
              </a:defRPr>
            </a:pPr>
          </a:p>
          <a:p>
            <a:pPr>
              <a:defRPr b="0" sz="3400">
                <a:latin typeface="+mn-lt"/>
                <a:ea typeface="+mn-ea"/>
                <a:cs typeface="+mn-cs"/>
                <a:sym typeface="Helvetica Neue Medium"/>
              </a:defRPr>
            </a:pPr>
            <a:r>
              <a:t>(He asked </a:t>
            </a:r>
            <a:r>
              <a:rPr i="1" u="sng">
                <a:latin typeface="Helvetica Neue"/>
                <a:ea typeface="Helvetica Neue"/>
                <a:cs typeface="Helvetica Neue"/>
                <a:sym typeface="Helvetica Neue"/>
              </a:rPr>
              <a:t>for</a:t>
            </a:r>
            <a:r>
              <a:t> an appointment)</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the words.…"/>
          <p:cNvSpPr txBox="1"/>
          <p:nvPr/>
        </p:nvSpPr>
        <p:spPr>
          <a:xfrm>
            <a:off x="1467132" y="-488671"/>
            <a:ext cx="10446427" cy="954984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0" sz="4800">
                <a:latin typeface="+mn-lt"/>
                <a:ea typeface="+mn-ea"/>
                <a:cs typeface="+mn-cs"/>
                <a:sym typeface="Helvetica Neue Medium"/>
              </a:defRPr>
            </a:pPr>
          </a:p>
          <a:p>
            <a:pPr>
              <a:defRPr b="0" sz="3600">
                <a:latin typeface="+mn-lt"/>
                <a:ea typeface="+mn-ea"/>
                <a:cs typeface="+mn-cs"/>
                <a:sym typeface="Helvetica Neue Medium"/>
              </a:defRPr>
            </a:pPr>
            <a:r>
              <a:t>the words.</a:t>
            </a:r>
          </a:p>
          <a:p>
            <a:pPr>
              <a:defRPr b="0" sz="4800">
                <a:latin typeface="+mn-lt"/>
                <a:ea typeface="+mn-ea"/>
                <a:cs typeface="+mn-cs"/>
                <a:sym typeface="Helvetica Neue Medium"/>
              </a:defRPr>
            </a:pPr>
          </a:p>
          <a:p>
            <a:pPr>
              <a:defRPr b="0" sz="5600">
                <a:latin typeface="+mn-lt"/>
                <a:ea typeface="+mn-ea"/>
                <a:cs typeface="+mn-cs"/>
                <a:sym typeface="Helvetica Neue Medium"/>
              </a:defRPr>
            </a:pPr>
            <a:r>
              <a:t>beg </a:t>
            </a:r>
          </a:p>
          <a:p>
            <a:pPr>
              <a:defRPr b="0" sz="5600">
                <a:latin typeface="+mn-lt"/>
                <a:ea typeface="+mn-ea"/>
                <a:cs typeface="+mn-cs"/>
                <a:sym typeface="Helvetica Neue Medium"/>
              </a:defRPr>
            </a:pPr>
          </a:p>
          <a:p>
            <a:pPr>
              <a:defRPr b="0" sz="5600">
                <a:latin typeface="+mn-lt"/>
                <a:ea typeface="+mn-ea"/>
                <a:cs typeface="+mn-cs"/>
                <a:sym typeface="Helvetica Neue Medium"/>
              </a:defRPr>
            </a:pPr>
            <a:r>
              <a:t>plead</a:t>
            </a:r>
          </a:p>
          <a:p>
            <a:pPr>
              <a:defRPr b="0" sz="5600">
                <a:latin typeface="+mn-lt"/>
                <a:ea typeface="+mn-ea"/>
                <a:cs typeface="+mn-cs"/>
                <a:sym typeface="Helvetica Neue Medium"/>
              </a:defRPr>
            </a:pPr>
          </a:p>
          <a:p>
            <a:pPr>
              <a:defRPr b="0" sz="5600">
                <a:latin typeface="+mn-lt"/>
                <a:ea typeface="+mn-ea"/>
                <a:cs typeface="+mn-cs"/>
                <a:sym typeface="Helvetica Neue Medium"/>
              </a:defRPr>
            </a:pPr>
            <a:r>
              <a:t>request </a:t>
            </a:r>
          </a:p>
          <a:p>
            <a:pPr>
              <a:defRPr b="0" sz="5600">
                <a:latin typeface="+mn-lt"/>
                <a:ea typeface="+mn-ea"/>
                <a:cs typeface="+mn-cs"/>
                <a:sym typeface="Helvetica Neue Medium"/>
              </a:defRPr>
            </a:pPr>
          </a:p>
          <a:p>
            <a:pPr>
              <a:defRPr b="0" sz="5600">
                <a:latin typeface="+mn-lt"/>
                <a:ea typeface="+mn-ea"/>
                <a:cs typeface="+mn-cs"/>
                <a:sym typeface="Helvetica Neue Medium"/>
              </a:defRPr>
            </a:pPr>
            <a:r>
              <a:t>ask</a:t>
            </a:r>
          </a:p>
          <a:p>
            <a:pPr>
              <a:defRPr b="0" sz="4800">
                <a:latin typeface="+mn-lt"/>
                <a:ea typeface="+mn-ea"/>
                <a:cs typeface="+mn-cs"/>
                <a:sym typeface="Helvetica Neue Medium"/>
              </a:defRPr>
            </a:pPr>
          </a:p>
          <a:p>
            <a:pPr>
              <a:defRPr b="0" sz="3600">
                <a:latin typeface="+mn-lt"/>
                <a:ea typeface="+mn-ea"/>
                <a:cs typeface="+mn-cs"/>
                <a:sym typeface="Helvetica Neue Medium"/>
              </a:defRPr>
            </a:pPr>
            <a:r>
              <a:t>have different grammatical rules</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8" name="Image" descr="Image"/>
          <p:cNvPicPr>
            <a:picLocks noChangeAspect="1"/>
          </p:cNvPicPr>
          <p:nvPr/>
        </p:nvPicPr>
        <p:blipFill>
          <a:blip r:embed="rId2">
            <a:extLst/>
          </a:blip>
          <a:stretch>
            <a:fillRect/>
          </a:stretch>
        </p:blipFill>
        <p:spPr>
          <a:xfrm>
            <a:off x="6350" y="2175160"/>
            <a:ext cx="13004800" cy="6101780"/>
          </a:xfrm>
          <a:prstGeom prst="rect">
            <a:avLst/>
          </a:prstGeom>
          <a:ln w="12700">
            <a:miter lim="400000"/>
          </a:ln>
        </p:spPr>
      </p:pic>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0" name="Image" descr="Image"/>
          <p:cNvPicPr>
            <a:picLocks noChangeAspect="1"/>
          </p:cNvPicPr>
          <p:nvPr/>
        </p:nvPicPr>
        <p:blipFill>
          <a:blip r:embed="rId2">
            <a:extLst/>
          </a:blip>
          <a:stretch>
            <a:fillRect/>
          </a:stretch>
        </p:blipFill>
        <p:spPr>
          <a:xfrm>
            <a:off x="6350" y="2175160"/>
            <a:ext cx="13004800" cy="6101780"/>
          </a:xfrm>
          <a:prstGeom prst="rect">
            <a:avLst/>
          </a:prstGeom>
          <a:ln w="12700">
            <a:miter lim="400000"/>
          </a:ln>
        </p:spPr>
      </p:pic>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2" name="Image" descr="Image"/>
          <p:cNvPicPr>
            <a:picLocks noChangeAspect="1"/>
          </p:cNvPicPr>
          <p:nvPr/>
        </p:nvPicPr>
        <p:blipFill>
          <a:blip r:embed="rId2">
            <a:extLst/>
          </a:blip>
          <a:stretch>
            <a:fillRect/>
          </a:stretch>
        </p:blipFill>
        <p:spPr>
          <a:xfrm>
            <a:off x="6350" y="2416460"/>
            <a:ext cx="13004800" cy="6101780"/>
          </a:xfrm>
          <a:prstGeom prst="rect">
            <a:avLst/>
          </a:prstGeom>
          <a:ln w="12700">
            <a:miter lim="400000"/>
          </a:ln>
        </p:spPr>
      </p:pic>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 name="Lexico-grammar…"/>
          <p:cNvSpPr txBox="1"/>
          <p:nvPr>
            <p:ph type="title"/>
          </p:nvPr>
        </p:nvSpPr>
        <p:spPr>
          <a:xfrm>
            <a:off x="952500" y="254000"/>
            <a:ext cx="11099800" cy="6407498"/>
          </a:xfrm>
          <a:prstGeom prst="rect">
            <a:avLst/>
          </a:prstGeom>
        </p:spPr>
        <p:txBody>
          <a:bodyPr/>
          <a:lstStyle/>
          <a:p>
            <a:pPr defTabSz="496570">
              <a:defRPr sz="6800"/>
            </a:pPr>
            <a:r>
              <a:t>Lexico-grammar </a:t>
            </a:r>
          </a:p>
          <a:p>
            <a:pPr defTabSz="496570">
              <a:defRPr sz="6800"/>
            </a:pPr>
          </a:p>
          <a:p>
            <a:pPr defTabSz="496570">
              <a:defRPr sz="6800"/>
            </a:pPr>
          </a:p>
          <a:p>
            <a:pPr defTabSz="496570">
              <a:defRPr sz="6800"/>
            </a:pPr>
            <a:r>
              <a:t>lexis (words) and grammar are </a:t>
            </a:r>
          </a:p>
          <a:p>
            <a:pPr defTabSz="496570">
              <a:defRPr sz="6800"/>
            </a:pPr>
            <a:r>
              <a:t>interdependent</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 name="Another way to say this is:…"/>
          <p:cNvSpPr txBox="1"/>
          <p:nvPr>
            <p:ph type="title"/>
          </p:nvPr>
        </p:nvSpPr>
        <p:spPr>
          <a:xfrm>
            <a:off x="952500" y="254000"/>
            <a:ext cx="11099800" cy="6825109"/>
          </a:xfrm>
          <a:prstGeom prst="rect">
            <a:avLst/>
          </a:prstGeom>
        </p:spPr>
        <p:txBody>
          <a:bodyPr/>
          <a:lstStyle/>
          <a:p>
            <a:pPr/>
            <a:r>
              <a:t>Another way to say this is:</a:t>
            </a:r>
          </a:p>
          <a:p>
            <a:pPr/>
          </a:p>
          <a:p>
            <a:pPr/>
            <a:r>
              <a:t>grammaticalised lexis</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Language = grammaticalised lexis:…"/>
          <p:cNvSpPr txBox="1"/>
          <p:nvPr/>
        </p:nvSpPr>
        <p:spPr>
          <a:xfrm>
            <a:off x="404317" y="2309012"/>
            <a:ext cx="12196166" cy="552927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0" sz="8000">
                <a:latin typeface="+mn-lt"/>
                <a:ea typeface="+mn-ea"/>
                <a:cs typeface="+mn-cs"/>
                <a:sym typeface="Helvetica Neue Medium"/>
              </a:defRPr>
            </a:pPr>
            <a:r>
              <a:t>Language = grammaticalised lexis:</a:t>
            </a:r>
          </a:p>
          <a:p>
            <a:pPr>
              <a:defRPr b="0" sz="8000">
                <a:latin typeface="+mn-lt"/>
                <a:ea typeface="+mn-ea"/>
                <a:cs typeface="+mn-cs"/>
                <a:sym typeface="Helvetica Neue Medium"/>
              </a:defRPr>
            </a:pPr>
          </a:p>
          <a:p>
            <a:pPr>
              <a:defRPr b="0" sz="5600">
                <a:latin typeface="+mn-lt"/>
                <a:ea typeface="+mn-ea"/>
                <a:cs typeface="+mn-cs"/>
                <a:sym typeface="Helvetica Neue Medium"/>
              </a:defRPr>
            </a:pPr>
            <a:r>
              <a:t>Words contain their own rules about how we use them</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 name="Young people are bored of politics”, says UK  minister.…"/>
          <p:cNvSpPr txBox="1"/>
          <p:nvPr/>
        </p:nvSpPr>
        <p:spPr>
          <a:xfrm>
            <a:off x="1785788" y="2140954"/>
            <a:ext cx="9433224" cy="429059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lnSpc>
                <a:spcPts val="7600"/>
              </a:lnSpc>
              <a:spcBef>
                <a:spcPts val="1200"/>
              </a:spcBef>
              <a:defRPr b="0" i="1" sz="3600">
                <a:latin typeface="Arial"/>
                <a:ea typeface="Arial"/>
                <a:cs typeface="Arial"/>
                <a:sym typeface="Arial"/>
              </a:defRPr>
            </a:pPr>
            <a:r>
              <a:t>Young people are bored of politics”, says UK </a:t>
            </a:r>
            <a:br>
              <a:rPr i="0">
                <a:latin typeface="Times"/>
                <a:ea typeface="Times"/>
                <a:cs typeface="Times"/>
                <a:sym typeface="Times"/>
              </a:rPr>
            </a:br>
            <a:r>
              <a:t>minister.</a:t>
            </a:r>
            <a:br>
              <a:rPr i="0">
                <a:latin typeface="Times"/>
                <a:ea typeface="Times"/>
                <a:cs typeface="Times"/>
                <a:sym typeface="Times"/>
              </a:rPr>
            </a:br>
            <a:endParaRPr i="0">
              <a:latin typeface="Times"/>
              <a:ea typeface="Times"/>
              <a:cs typeface="Times"/>
              <a:sym typeface="Times"/>
            </a:endParaRPr>
          </a:p>
          <a:p>
            <a:pPr algn="l" defTabSz="457200">
              <a:lnSpc>
                <a:spcPts val="7600"/>
              </a:lnSpc>
              <a:spcBef>
                <a:spcPts val="1200"/>
              </a:spcBef>
              <a:defRPr b="0" i="1" sz="3600">
                <a:latin typeface="Arial"/>
                <a:ea typeface="Arial"/>
                <a:cs typeface="Arial"/>
                <a:sym typeface="Arial"/>
              </a:defRPr>
            </a:pPr>
            <a:endParaRPr i="0">
              <a:latin typeface="Times"/>
              <a:ea typeface="Times"/>
              <a:cs typeface="Times"/>
              <a:sym typeface="Times"/>
            </a:endParaRPr>
          </a:p>
          <a:p>
            <a:pPr algn="l" defTabSz="457200">
              <a:lnSpc>
                <a:spcPts val="7600"/>
              </a:lnSpc>
              <a:spcBef>
                <a:spcPts val="1200"/>
              </a:spcBef>
              <a:defRPr b="0" sz="3600">
                <a:latin typeface="Arial"/>
                <a:ea typeface="Arial"/>
                <a:cs typeface="Arial"/>
                <a:sym typeface="Arial"/>
              </a:defRPr>
            </a:pPr>
            <a:r>
              <a:t>Is “bored of” correct?</a:t>
            </a:r>
          </a:p>
          <a:p>
            <a:pPr algn="l" defTabSz="457200">
              <a:lnSpc>
                <a:spcPts val="7600"/>
              </a:lnSpc>
              <a:spcBef>
                <a:spcPts val="1200"/>
              </a:spcBef>
              <a:defRPr b="0" sz="3600">
                <a:latin typeface="Arial"/>
                <a:ea typeface="Arial"/>
                <a:cs typeface="Arial"/>
                <a:sym typeface="Arial"/>
              </a:defRPr>
            </a:pPr>
            <a:r>
              <a:t>or should it be “bored with”?</a:t>
            </a:r>
            <a:b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Not just individual words,…"/>
          <p:cNvSpPr txBox="1"/>
          <p:nvPr>
            <p:ph type="title"/>
          </p:nvPr>
        </p:nvSpPr>
        <p:spPr>
          <a:xfrm>
            <a:off x="952500" y="254000"/>
            <a:ext cx="11099800" cy="8014990"/>
          </a:xfrm>
          <a:prstGeom prst="rect">
            <a:avLst/>
          </a:prstGeom>
        </p:spPr>
        <p:txBody>
          <a:bodyPr/>
          <a:lstStyle/>
          <a:p>
            <a:pPr/>
            <a:r>
              <a:t>Not just individual words,</a:t>
            </a:r>
          </a:p>
          <a:p>
            <a:pPr/>
            <a:r>
              <a:t> </a:t>
            </a:r>
          </a:p>
          <a:p>
            <a:pPr/>
            <a:r>
              <a:t>but also the way in which words which go together</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3" name="Some key vocabulary:…"/>
          <p:cNvSpPr txBox="1"/>
          <p:nvPr>
            <p:ph type="title"/>
          </p:nvPr>
        </p:nvSpPr>
        <p:spPr>
          <a:xfrm>
            <a:off x="952500" y="254000"/>
            <a:ext cx="11099800" cy="9245600"/>
          </a:xfrm>
          <a:prstGeom prst="rect">
            <a:avLst/>
          </a:prstGeom>
        </p:spPr>
        <p:txBody>
          <a:bodyPr/>
          <a:lstStyle/>
          <a:p>
            <a:pPr algn="l" defTabSz="457200">
              <a:lnSpc>
                <a:spcPct val="115000"/>
              </a:lnSpc>
              <a:spcBef>
                <a:spcPts val="1000"/>
              </a:spcBef>
              <a:defRPr b="1" sz="2500">
                <a:uFill>
                  <a:solidFill>
                    <a:srgbClr val="000000"/>
                  </a:solidFill>
                </a:uFill>
                <a:latin typeface="Calibri"/>
                <a:ea typeface="Calibri"/>
                <a:cs typeface="Calibri"/>
                <a:sym typeface="Calibri"/>
              </a:defRPr>
            </a:pPr>
            <a:r>
              <a:t>Some key vocabulary:</a:t>
            </a:r>
          </a:p>
          <a:p>
            <a:pPr algn="l" defTabSz="457200">
              <a:lnSpc>
                <a:spcPct val="115000"/>
              </a:lnSpc>
              <a:spcBef>
                <a:spcPts val="1000"/>
              </a:spcBef>
              <a:defRPr b="1" sz="2500">
                <a:uFill>
                  <a:solidFill>
                    <a:srgbClr val="000000"/>
                  </a:solidFill>
                </a:uFill>
                <a:latin typeface="Calibri"/>
                <a:ea typeface="Calibri"/>
                <a:cs typeface="Calibri"/>
                <a:sym typeface="Calibri"/>
              </a:defRPr>
            </a:pPr>
          </a:p>
          <a:p>
            <a:pPr algn="l" defTabSz="457200">
              <a:lnSpc>
                <a:spcPct val="115000"/>
              </a:lnSpc>
              <a:spcBef>
                <a:spcPts val="1000"/>
              </a:spcBef>
              <a:defRPr sz="2500">
                <a:uFill>
                  <a:solidFill>
                    <a:srgbClr val="000000"/>
                  </a:solidFill>
                </a:uFill>
                <a:latin typeface="Calibri"/>
                <a:ea typeface="Calibri"/>
                <a:cs typeface="Calibri"/>
                <a:sym typeface="Calibri"/>
              </a:defRPr>
            </a:pPr>
            <a:r>
              <a:rPr b="1" sz="4800"/>
              <a:t>collocations</a:t>
            </a:r>
            <a:r>
              <a:t>:  </a:t>
            </a:r>
          </a:p>
          <a:p>
            <a:pPr algn="l" defTabSz="457200">
              <a:lnSpc>
                <a:spcPct val="115000"/>
              </a:lnSpc>
              <a:spcBef>
                <a:spcPts val="1000"/>
              </a:spcBef>
              <a:defRPr sz="2500">
                <a:uFill>
                  <a:solidFill>
                    <a:srgbClr val="000000"/>
                  </a:solidFill>
                </a:uFill>
                <a:latin typeface="Calibri"/>
                <a:ea typeface="Calibri"/>
                <a:cs typeface="Calibri"/>
                <a:sym typeface="Calibri"/>
              </a:defRPr>
            </a:pPr>
          </a:p>
          <a:p>
            <a:pPr algn="l" defTabSz="457200">
              <a:lnSpc>
                <a:spcPct val="115000"/>
              </a:lnSpc>
              <a:spcBef>
                <a:spcPts val="1000"/>
              </a:spcBef>
              <a:defRPr sz="2500">
                <a:uFill>
                  <a:solidFill>
                    <a:srgbClr val="000000"/>
                  </a:solidFill>
                </a:uFill>
                <a:latin typeface="Calibri"/>
                <a:ea typeface="Calibri"/>
                <a:cs typeface="Calibri"/>
                <a:sym typeface="Calibri"/>
              </a:defRPr>
            </a:pPr>
            <a:r>
              <a:t>two lexical words (not grammatical words) which occur next to each other</a:t>
            </a:r>
          </a:p>
          <a:p>
            <a:pPr lvl="1" algn="l" defTabSz="457200">
              <a:lnSpc>
                <a:spcPct val="115000"/>
              </a:lnSpc>
              <a:spcBef>
                <a:spcPts val="1000"/>
              </a:spcBef>
              <a:defRPr sz="2500">
                <a:uFill>
                  <a:solidFill>
                    <a:srgbClr val="000000"/>
                  </a:solidFill>
                </a:uFill>
                <a:latin typeface="Calibri"/>
                <a:ea typeface="Calibri"/>
                <a:cs typeface="Calibri"/>
                <a:sym typeface="Calibri"/>
              </a:defRPr>
            </a:pPr>
            <a:r>
              <a:t>can be separated by an article (a, an, the) ; phrasal verbs count as single lexical items</a:t>
            </a:r>
          </a:p>
          <a:p>
            <a:pPr lvl="1" algn="l" defTabSz="457200">
              <a:lnSpc>
                <a:spcPct val="115000"/>
              </a:lnSpc>
              <a:spcBef>
                <a:spcPts val="1000"/>
              </a:spcBef>
              <a:defRPr sz="2500">
                <a:uFill>
                  <a:solidFill>
                    <a:srgbClr val="000000"/>
                  </a:solidFill>
                </a:uFill>
                <a:latin typeface="Calibri"/>
                <a:ea typeface="Calibri"/>
                <a:cs typeface="Calibri"/>
                <a:sym typeface="Calibri"/>
              </a:defRPr>
            </a:pPr>
          </a:p>
          <a:p>
            <a:pPr lvl="1" algn="l" defTabSz="457200">
              <a:lnSpc>
                <a:spcPct val="115000"/>
              </a:lnSpc>
              <a:spcBef>
                <a:spcPts val="1000"/>
              </a:spcBef>
              <a:defRPr sz="2500">
                <a:uFill>
                  <a:solidFill>
                    <a:srgbClr val="000000"/>
                  </a:solidFill>
                </a:uFill>
                <a:latin typeface="Calibri"/>
                <a:ea typeface="Calibri"/>
                <a:cs typeface="Calibri"/>
                <a:sym typeface="Calibri"/>
              </a:defRPr>
            </a:pPr>
          </a:p>
          <a:p>
            <a:pPr lvl="1" algn="l" defTabSz="457200">
              <a:lnSpc>
                <a:spcPct val="115000"/>
              </a:lnSpc>
              <a:spcBef>
                <a:spcPts val="1000"/>
              </a:spcBef>
              <a:defRPr b="1" i="1" sz="3600">
                <a:uFill>
                  <a:solidFill>
                    <a:srgbClr val="000000"/>
                  </a:solidFill>
                </a:uFill>
                <a:latin typeface="Calibri"/>
                <a:ea typeface="Calibri"/>
                <a:cs typeface="Calibri"/>
                <a:sym typeface="Calibri"/>
              </a:defRPr>
            </a:pPr>
            <a:r>
              <a:t>mobile phone ;     get the train ; </a:t>
            </a:r>
          </a:p>
          <a:p>
            <a:pPr lvl="1" algn="l" defTabSz="457200">
              <a:lnSpc>
                <a:spcPct val="115000"/>
              </a:lnSpc>
              <a:spcBef>
                <a:spcPts val="1000"/>
              </a:spcBef>
              <a:defRPr b="1" i="1" sz="3600">
                <a:uFill>
                  <a:solidFill>
                    <a:srgbClr val="000000"/>
                  </a:solidFill>
                </a:uFill>
                <a:latin typeface="Calibri"/>
                <a:ea typeface="Calibri"/>
                <a:cs typeface="Calibri"/>
                <a:sym typeface="Calibri"/>
              </a:defRPr>
            </a:pPr>
            <a:r>
              <a:t>have a meal ;      &lt;fill in&gt; a form ;</a:t>
            </a:r>
          </a:p>
          <a:p>
            <a:pPr lvl="1" algn="l" defTabSz="457200">
              <a:lnSpc>
                <a:spcPct val="115000"/>
              </a:lnSpc>
              <a:spcBef>
                <a:spcPts val="1000"/>
              </a:spcBef>
              <a:defRPr b="1" i="1" sz="3600">
                <a:uFill>
                  <a:solidFill>
                    <a:srgbClr val="000000"/>
                  </a:solidFill>
                </a:uFill>
                <a:latin typeface="Calibri"/>
                <a:ea typeface="Calibri"/>
                <a:cs typeface="Calibri"/>
                <a:sym typeface="Calibri"/>
              </a:defRPr>
            </a:pPr>
            <a:r>
              <a:t>have a cold ;      catch a cold</a:t>
            </a:r>
          </a:p>
          <a:p>
            <a:pPr algn="l" defTabSz="457200">
              <a:lnSpc>
                <a:spcPct val="115000"/>
              </a:lnSpc>
              <a:spcBef>
                <a:spcPts val="1000"/>
              </a:spcBef>
              <a:defRPr sz="2500">
                <a:uFill>
                  <a:solidFill>
                    <a:srgbClr val="000000"/>
                  </a:solidFill>
                </a:uFill>
                <a:latin typeface="Calibri"/>
                <a:ea typeface="Calibri"/>
                <a:cs typeface="Calibri"/>
                <a:sym typeface="Calibri"/>
              </a:defRPr>
            </a:pP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lexical chunks :…"/>
          <p:cNvSpPr txBox="1"/>
          <p:nvPr>
            <p:ph type="title"/>
          </p:nvPr>
        </p:nvSpPr>
        <p:spPr>
          <a:xfrm>
            <a:off x="952500" y="533400"/>
            <a:ext cx="11099800" cy="7888139"/>
          </a:xfrm>
          <a:prstGeom prst="rect">
            <a:avLst/>
          </a:prstGeom>
        </p:spPr>
        <p:txBody>
          <a:bodyPr/>
          <a:lstStyle/>
          <a:p>
            <a:pPr algn="l" defTabSz="457200">
              <a:lnSpc>
                <a:spcPct val="115000"/>
              </a:lnSpc>
              <a:spcBef>
                <a:spcPts val="1000"/>
              </a:spcBef>
              <a:defRPr sz="4800">
                <a:uFill>
                  <a:solidFill>
                    <a:srgbClr val="000000"/>
                  </a:solidFill>
                </a:uFill>
                <a:latin typeface="Calibri"/>
                <a:ea typeface="Calibri"/>
                <a:cs typeface="Calibri"/>
                <a:sym typeface="Calibri"/>
              </a:defRPr>
            </a:pPr>
            <a:r>
              <a:rPr b="1"/>
              <a:t>lexical chunks </a:t>
            </a:r>
            <a:r>
              <a:t>: </a:t>
            </a:r>
          </a:p>
          <a:p>
            <a:pPr algn="l" defTabSz="457200">
              <a:lnSpc>
                <a:spcPct val="115000"/>
              </a:lnSpc>
              <a:spcBef>
                <a:spcPts val="1000"/>
              </a:spcBef>
              <a:defRPr sz="2500">
                <a:uFill>
                  <a:solidFill>
                    <a:srgbClr val="000000"/>
                  </a:solidFill>
                </a:uFill>
                <a:latin typeface="Calibri"/>
                <a:ea typeface="Calibri"/>
                <a:cs typeface="Calibri"/>
                <a:sym typeface="Calibri"/>
              </a:defRPr>
            </a:pPr>
          </a:p>
          <a:p>
            <a:pPr algn="l" defTabSz="457200">
              <a:lnSpc>
                <a:spcPct val="115000"/>
              </a:lnSpc>
              <a:spcBef>
                <a:spcPts val="1000"/>
              </a:spcBef>
              <a:defRPr sz="2500">
                <a:uFill>
                  <a:solidFill>
                    <a:srgbClr val="000000"/>
                  </a:solidFill>
                </a:uFill>
                <a:latin typeface="Calibri"/>
                <a:ea typeface="Calibri"/>
                <a:cs typeface="Calibri"/>
                <a:sym typeface="Calibri"/>
              </a:defRPr>
            </a:pPr>
            <a:r>
              <a:t>meaningful phrases, groups of words that often go together (can include grammatical words as well as lexical words)</a:t>
            </a:r>
          </a:p>
          <a:p>
            <a:pPr algn="l" defTabSz="457200">
              <a:lnSpc>
                <a:spcPct val="115000"/>
              </a:lnSpc>
              <a:spcBef>
                <a:spcPts val="1000"/>
              </a:spcBef>
              <a:defRPr sz="2500">
                <a:uFill>
                  <a:solidFill>
                    <a:srgbClr val="000000"/>
                  </a:solidFill>
                </a:uFill>
                <a:latin typeface="Calibri"/>
                <a:ea typeface="Calibri"/>
                <a:cs typeface="Calibri"/>
                <a:sym typeface="Calibri"/>
              </a:defRPr>
            </a:pPr>
          </a:p>
          <a:p>
            <a:pPr algn="l" defTabSz="457200">
              <a:lnSpc>
                <a:spcPct val="115000"/>
              </a:lnSpc>
              <a:spcBef>
                <a:spcPts val="1000"/>
              </a:spcBef>
              <a:defRPr sz="2500">
                <a:uFill>
                  <a:solidFill>
                    <a:srgbClr val="000000"/>
                  </a:solidFill>
                </a:uFill>
                <a:latin typeface="Calibri"/>
                <a:ea typeface="Calibri"/>
                <a:cs typeface="Calibri"/>
                <a:sym typeface="Calibri"/>
              </a:defRPr>
            </a:pPr>
          </a:p>
          <a:p>
            <a:pPr lvl="1" algn="l" defTabSz="457200">
              <a:lnSpc>
                <a:spcPct val="115000"/>
              </a:lnSpc>
              <a:spcBef>
                <a:spcPts val="1000"/>
              </a:spcBef>
              <a:defRPr b="1" i="1" sz="3600">
                <a:uFill>
                  <a:solidFill>
                    <a:srgbClr val="000000"/>
                  </a:solidFill>
                </a:uFill>
                <a:latin typeface="Calibri"/>
                <a:ea typeface="Calibri"/>
                <a:cs typeface="Calibri"/>
                <a:sym typeface="Calibri"/>
              </a:defRPr>
            </a:pPr>
            <a:r>
              <a:t>as I was saying ; </a:t>
            </a:r>
          </a:p>
          <a:p>
            <a:pPr lvl="1" algn="l" defTabSz="457200">
              <a:lnSpc>
                <a:spcPct val="115000"/>
              </a:lnSpc>
              <a:spcBef>
                <a:spcPts val="1000"/>
              </a:spcBef>
              <a:defRPr b="1" i="1" sz="3600">
                <a:uFill>
                  <a:solidFill>
                    <a:srgbClr val="000000"/>
                  </a:solidFill>
                </a:uFill>
                <a:latin typeface="Calibri"/>
                <a:ea typeface="Calibri"/>
                <a:cs typeface="Calibri"/>
                <a:sym typeface="Calibri"/>
              </a:defRPr>
            </a:pPr>
            <a:r>
              <a:t>not only … but also ; </a:t>
            </a:r>
          </a:p>
          <a:p>
            <a:pPr lvl="1" algn="l" defTabSz="457200">
              <a:lnSpc>
                <a:spcPct val="115000"/>
              </a:lnSpc>
              <a:spcBef>
                <a:spcPts val="1000"/>
              </a:spcBef>
              <a:defRPr b="1" i="1" sz="3600">
                <a:uFill>
                  <a:solidFill>
                    <a:srgbClr val="000000"/>
                  </a:solidFill>
                </a:uFill>
                <a:latin typeface="Calibri"/>
                <a:ea typeface="Calibri"/>
                <a:cs typeface="Calibri"/>
                <a:sym typeface="Calibri"/>
              </a:defRPr>
            </a:pPr>
            <a:r>
              <a:t>in point of fact</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 name="OK, So a corpus is useful for makers of dictionaries …"/>
          <p:cNvSpPr txBox="1"/>
          <p:nvPr>
            <p:ph type="title"/>
          </p:nvPr>
        </p:nvSpPr>
        <p:spPr>
          <a:prstGeom prst="rect">
            <a:avLst/>
          </a:prstGeom>
        </p:spPr>
        <p:txBody>
          <a:bodyPr/>
          <a:lstStyle>
            <a:lvl1pPr defTabSz="479044">
              <a:defRPr sz="6560"/>
            </a:lvl1pPr>
          </a:lstStyle>
          <a:p>
            <a:pPr/>
            <a:r>
              <a:t>OK, So a corpus is useful for makers of dictionaries …</a:t>
            </a:r>
          </a:p>
        </p:txBody>
      </p:sp>
      <p:sp>
        <p:nvSpPr>
          <p:cNvPr id="198" name="… but what about learners?"/>
          <p:cNvSpPr txBox="1"/>
          <p:nvPr/>
        </p:nvSpPr>
        <p:spPr>
          <a:xfrm>
            <a:off x="952500" y="46609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defTabSz="484886">
              <a:defRPr b="0" sz="6640">
                <a:latin typeface="+mn-lt"/>
                <a:ea typeface="+mn-ea"/>
                <a:cs typeface="+mn-cs"/>
                <a:sym typeface="Helvetica Neue Medium"/>
              </a:defRPr>
            </a:lvl1pPr>
          </a:lstStyle>
          <a:p>
            <a:pPr/>
            <a:r>
              <a:t> … but what about learners?</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0" name="word lists…"/>
          <p:cNvSpPr txBox="1"/>
          <p:nvPr>
            <p:ph type="body" idx="1"/>
          </p:nvPr>
        </p:nvSpPr>
        <p:spPr>
          <a:xfrm>
            <a:off x="952499" y="2699314"/>
            <a:ext cx="11099801" cy="6177075"/>
          </a:xfrm>
          <a:prstGeom prst="rect">
            <a:avLst/>
          </a:prstGeom>
        </p:spPr>
        <p:txBody>
          <a:bodyPr/>
          <a:lstStyle/>
          <a:p>
            <a:pPr/>
            <a:r>
              <a:t>word lists</a:t>
            </a:r>
          </a:p>
          <a:p>
            <a:pPr/>
            <a:r>
              <a:t>word frequency</a:t>
            </a:r>
          </a:p>
          <a:p>
            <a:pPr/>
            <a:r>
              <a:t>concordance</a:t>
            </a:r>
          </a:p>
          <a:p>
            <a:pPr/>
            <a:r>
              <a:t>collocation</a:t>
            </a:r>
          </a:p>
          <a:p>
            <a:pPr/>
            <a:r>
              <a:t> ........</a:t>
            </a:r>
          </a:p>
        </p:txBody>
      </p:sp>
      <p:sp>
        <p:nvSpPr>
          <p:cNvPr id="201" name="Some things we can do with a corpus"/>
          <p:cNvSpPr txBox="1"/>
          <p:nvPr>
            <p:ph type="title" idx="4294967295"/>
          </p:nvPr>
        </p:nvSpPr>
        <p:spPr>
          <a:prstGeom prst="rect">
            <a:avLst/>
          </a:prstGeom>
        </p:spPr>
        <p:txBody>
          <a:bodyPr/>
          <a:lstStyle>
            <a:lvl1pPr defTabSz="484886">
              <a:defRPr sz="6640"/>
            </a:lvl1pPr>
          </a:lstStyle>
          <a:p>
            <a:pPr/>
            <a:r>
              <a:t>Some things we can do with a corpus</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3" name="The word, “any”:…"/>
          <p:cNvSpPr txBox="1"/>
          <p:nvPr>
            <p:ph type="title"/>
          </p:nvPr>
        </p:nvSpPr>
        <p:spPr>
          <a:prstGeom prst="rect">
            <a:avLst/>
          </a:prstGeom>
        </p:spPr>
        <p:txBody>
          <a:bodyPr/>
          <a:lstStyle/>
          <a:p>
            <a:pPr defTabSz="321310">
              <a:defRPr sz="4400"/>
            </a:pPr>
            <a:r>
              <a:t>The word, “any”:</a:t>
            </a:r>
          </a:p>
          <a:p>
            <a:pPr defTabSz="321310">
              <a:defRPr sz="4400"/>
            </a:pPr>
            <a:r>
              <a:t>Questions, negatives, </a:t>
            </a:r>
          </a:p>
          <a:p>
            <a:pPr defTabSz="321310">
              <a:defRPr sz="4400"/>
            </a:pPr>
            <a:r>
              <a:t>affirmatives (?)</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5" name="Are there any coffee shops near here?…"/>
          <p:cNvSpPr txBox="1"/>
          <p:nvPr>
            <p:ph type="body" idx="1"/>
          </p:nvPr>
        </p:nvSpPr>
        <p:spPr>
          <a:xfrm>
            <a:off x="952500" y="1956692"/>
            <a:ext cx="11099800" cy="6526908"/>
          </a:xfrm>
          <a:prstGeom prst="rect">
            <a:avLst/>
          </a:prstGeom>
        </p:spPr>
        <p:txBody>
          <a:bodyPr/>
          <a:lstStyle/>
          <a:p>
            <a:pPr/>
            <a:r>
              <a:t>Are there </a:t>
            </a:r>
            <a:r>
              <a:rPr sz="4400"/>
              <a:t>any</a:t>
            </a:r>
            <a:r>
              <a:t> coffee shops near here?</a:t>
            </a:r>
          </a:p>
          <a:p>
            <a:pPr/>
            <a:r>
              <a:t>No, that aren’t </a:t>
            </a:r>
            <a:r>
              <a:rPr sz="4800"/>
              <a:t>any</a:t>
            </a:r>
            <a:r>
              <a:t> (coffee shops near here).</a:t>
            </a:r>
          </a:p>
          <a:p>
            <a:pPr/>
            <a:r>
              <a:t>* Yes, there are </a:t>
            </a:r>
            <a:r>
              <a:rPr sz="4800"/>
              <a:t>any</a:t>
            </a:r>
            <a:r>
              <a:t> (coffee shops near here).*</a:t>
            </a:r>
            <a:br/>
            <a:br/>
            <a:r>
              <a:t>(Yes, there are some ….)</a:t>
            </a:r>
          </a:p>
        </p:txBody>
      </p:sp>
      <p:sp>
        <p:nvSpPr>
          <p:cNvPr id="206" name="Typical teaching of “any”"/>
          <p:cNvSpPr txBox="1"/>
          <p:nvPr/>
        </p:nvSpPr>
        <p:spPr>
          <a:xfrm>
            <a:off x="892307" y="1092479"/>
            <a:ext cx="11220187" cy="64714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600"/>
            </a:lvl1pPr>
          </a:lstStyle>
          <a:p>
            <a:pPr/>
            <a:r>
              <a:t>Typical teaching of “any”</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8" name="This is going to be a test like any other test, like, for example…"/>
          <p:cNvSpPr txBox="1"/>
          <p:nvPr/>
        </p:nvSpPr>
        <p:spPr>
          <a:xfrm>
            <a:off x="609748" y="1478186"/>
            <a:ext cx="10874922" cy="797832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lnSpc>
                <a:spcPts val="4600"/>
              </a:lnSpc>
              <a:defRPr b="0">
                <a:solidFill>
                  <a:srgbClr val="000000"/>
                </a:solidFill>
                <a:latin typeface="Times"/>
                <a:ea typeface="Times"/>
                <a:cs typeface="Times"/>
                <a:sym typeface="Times"/>
              </a:defRPr>
            </a:pPr>
          </a:p>
          <a:p>
            <a:pPr marL="457200" indent="-317500" algn="l" defTabSz="457200">
              <a:lnSpc>
                <a:spcPts val="4600"/>
              </a:lnSpc>
              <a:buClr>
                <a:srgbClr val="000000"/>
              </a:buClr>
              <a:buSzPct val="145000"/>
              <a:buFont typeface="Arial"/>
              <a:buChar char="•"/>
              <a:defRPr b="0">
                <a:solidFill>
                  <a:srgbClr val="000000"/>
                </a:solidFill>
                <a:latin typeface="Times"/>
                <a:ea typeface="Times"/>
                <a:cs typeface="Times"/>
                <a:sym typeface="Times"/>
              </a:defRPr>
            </a:pPr>
            <a:r>
              <a:t>This is going to be a test like </a:t>
            </a:r>
            <a:r>
              <a:rPr b="1">
                <a:latin typeface="Times New Roman"/>
                <a:ea typeface="Times New Roman"/>
                <a:cs typeface="Times New Roman"/>
                <a:sym typeface="Times New Roman"/>
              </a:rPr>
              <a:t>any</a:t>
            </a:r>
            <a:r>
              <a:t> other test, like, for example</a:t>
            </a:r>
          </a:p>
          <a:p>
            <a:pPr marL="457200" indent="-317500" algn="l" defTabSz="457200">
              <a:lnSpc>
                <a:spcPts val="4600"/>
              </a:lnSpc>
              <a:buClr>
                <a:srgbClr val="000000"/>
              </a:buClr>
              <a:buSzPct val="145000"/>
              <a:buFont typeface="Arial"/>
              <a:buChar char="•"/>
              <a:defRPr b="0">
                <a:solidFill>
                  <a:srgbClr val="000000"/>
                </a:solidFill>
                <a:latin typeface="Times"/>
                <a:ea typeface="Times"/>
                <a:cs typeface="Times"/>
                <a:sym typeface="Times"/>
              </a:defRPr>
            </a:pPr>
            <a:r>
              <a:t>If there are </a:t>
            </a:r>
            <a:r>
              <a:rPr b="1">
                <a:latin typeface="Times New Roman"/>
                <a:ea typeface="Times New Roman"/>
                <a:cs typeface="Times New Roman"/>
                <a:sym typeface="Times New Roman"/>
              </a:rPr>
              <a:t>any</a:t>
            </a:r>
            <a:r>
              <a:t> questions about how we're going to do it, please ask now.</a:t>
            </a:r>
          </a:p>
          <a:p>
            <a:pPr marL="457200" indent="-317500" algn="l" defTabSz="457200">
              <a:lnSpc>
                <a:spcPts val="4600"/>
              </a:lnSpc>
              <a:buClr>
                <a:srgbClr val="000000"/>
              </a:buClr>
              <a:buSzPct val="145000"/>
              <a:buFont typeface="Arial"/>
              <a:buChar char="•"/>
              <a:defRPr b="0">
                <a:solidFill>
                  <a:srgbClr val="000000"/>
                </a:solidFill>
                <a:latin typeface="Times"/>
                <a:ea typeface="Times"/>
                <a:cs typeface="Times"/>
                <a:sym typeface="Times"/>
              </a:defRPr>
            </a:pPr>
            <a:r>
              <a:t>and I didn't receive </a:t>
            </a:r>
            <a:r>
              <a:rPr b="1">
                <a:latin typeface="Times New Roman"/>
                <a:ea typeface="Times New Roman"/>
                <a:cs typeface="Times New Roman"/>
                <a:sym typeface="Times New Roman"/>
              </a:rPr>
              <a:t>any</a:t>
            </a:r>
            <a:r>
              <a:t> materials for the November meeting.</a:t>
            </a:r>
          </a:p>
          <a:p>
            <a:pPr marL="457200" indent="-317500" algn="l" defTabSz="457200">
              <a:lnSpc>
                <a:spcPts val="4600"/>
              </a:lnSpc>
              <a:buClr>
                <a:srgbClr val="000000"/>
              </a:buClr>
              <a:buSzPct val="145000"/>
              <a:buFont typeface="Arial"/>
              <a:buChar char="•"/>
              <a:defRPr b="0">
                <a:solidFill>
                  <a:srgbClr val="000000"/>
                </a:solidFill>
                <a:latin typeface="Times"/>
                <a:ea typeface="Times"/>
                <a:cs typeface="Times"/>
                <a:sym typeface="Times"/>
              </a:defRPr>
            </a:pPr>
            <a:r>
              <a:t>and it probably won't make </a:t>
            </a:r>
            <a:r>
              <a:rPr b="1">
                <a:latin typeface="Times New Roman"/>
                <a:ea typeface="Times New Roman"/>
                <a:cs typeface="Times New Roman"/>
                <a:sym typeface="Times New Roman"/>
              </a:rPr>
              <a:t>any</a:t>
            </a:r>
            <a:r>
              <a:t> difference. I mean, that's the next ….</a:t>
            </a:r>
          </a:p>
          <a:p>
            <a:pPr marL="457200" indent="-317500" algn="l" defTabSz="457200">
              <a:lnSpc>
                <a:spcPts val="4600"/>
              </a:lnSpc>
              <a:buClr>
                <a:srgbClr val="000000"/>
              </a:buClr>
              <a:buSzPct val="145000"/>
              <a:buFont typeface="Arial"/>
              <a:buChar char="•"/>
              <a:defRPr b="0">
                <a:solidFill>
                  <a:srgbClr val="000000"/>
                </a:solidFill>
                <a:latin typeface="Times"/>
                <a:ea typeface="Times"/>
                <a:cs typeface="Times"/>
                <a:sym typeface="Times"/>
              </a:defRPr>
            </a:pPr>
            <a:r>
              <a:t>You can do it </a:t>
            </a:r>
            <a:r>
              <a:rPr b="1">
                <a:latin typeface="Times New Roman"/>
                <a:ea typeface="Times New Roman"/>
                <a:cs typeface="Times New Roman"/>
                <a:sym typeface="Times New Roman"/>
              </a:rPr>
              <a:t>any</a:t>
            </a:r>
            <a:r>
              <a:t> way you want.</a:t>
            </a:r>
          </a:p>
          <a:p>
            <a:pPr marL="457200" indent="-317500" algn="l" defTabSz="457200">
              <a:lnSpc>
                <a:spcPts val="4600"/>
              </a:lnSpc>
              <a:buClr>
                <a:srgbClr val="000000"/>
              </a:buClr>
              <a:buSzPct val="145000"/>
              <a:buFont typeface="Arial"/>
              <a:buChar char="•"/>
              <a:defRPr b="0">
                <a:solidFill>
                  <a:srgbClr val="000000"/>
                </a:solidFill>
                <a:latin typeface="Times"/>
                <a:ea typeface="Times"/>
                <a:cs typeface="Times"/>
                <a:sym typeface="Times"/>
              </a:defRPr>
            </a:pPr>
            <a:r>
              <a:t>Do you want to ask </a:t>
            </a:r>
            <a:r>
              <a:rPr b="1">
                <a:latin typeface="Times New Roman"/>
                <a:ea typeface="Times New Roman"/>
                <a:cs typeface="Times New Roman"/>
                <a:sym typeface="Times New Roman"/>
              </a:rPr>
              <a:t>any</a:t>
            </a:r>
            <a:r>
              <a:t> questions? make any comments?</a:t>
            </a:r>
          </a:p>
          <a:p>
            <a:pPr marL="457200" indent="-317500" algn="l" defTabSz="457200">
              <a:lnSpc>
                <a:spcPts val="4600"/>
              </a:lnSpc>
              <a:buClr>
                <a:srgbClr val="000000"/>
              </a:buClr>
              <a:buSzPct val="145000"/>
              <a:buFont typeface="Arial"/>
              <a:buChar char="•"/>
              <a:defRPr b="0">
                <a:solidFill>
                  <a:srgbClr val="000000"/>
                </a:solidFill>
                <a:latin typeface="Times"/>
                <a:ea typeface="Times"/>
                <a:cs typeface="Times"/>
                <a:sym typeface="Times"/>
              </a:defRPr>
            </a:pPr>
            <a:r>
              <a:t>I don't have </a:t>
            </a:r>
            <a:r>
              <a:rPr b="1">
                <a:latin typeface="Times New Roman"/>
                <a:ea typeface="Times New Roman"/>
                <a:cs typeface="Times New Roman"/>
                <a:sym typeface="Times New Roman"/>
              </a:rPr>
              <a:t>any</a:t>
            </a:r>
            <a:r>
              <a:t> problem with that. I'm just saying</a:t>
            </a:r>
          </a:p>
          <a:p>
            <a:pPr marL="457200" indent="-317500" algn="l" defTabSz="457200">
              <a:lnSpc>
                <a:spcPts val="4600"/>
              </a:lnSpc>
              <a:buClr>
                <a:srgbClr val="000000"/>
              </a:buClr>
              <a:buSzPct val="145000"/>
              <a:buFont typeface="Arial"/>
              <a:buChar char="•"/>
              <a:defRPr b="0">
                <a:solidFill>
                  <a:srgbClr val="000000"/>
                </a:solidFill>
                <a:latin typeface="Times"/>
                <a:ea typeface="Times"/>
                <a:cs typeface="Times"/>
                <a:sym typeface="Times"/>
              </a:defRPr>
            </a:pPr>
            <a:r>
              <a:t>if they make </a:t>
            </a:r>
            <a:r>
              <a:rPr b="1">
                <a:latin typeface="Times New Roman"/>
                <a:ea typeface="Times New Roman"/>
                <a:cs typeface="Times New Roman"/>
                <a:sym typeface="Times New Roman"/>
              </a:rPr>
              <a:t>any</a:t>
            </a:r>
            <a:r>
              <a:t> changes, they would be minor changes.</a:t>
            </a:r>
          </a:p>
          <a:p>
            <a:pPr marL="457200" indent="-317500" algn="l" defTabSz="457200">
              <a:lnSpc>
                <a:spcPts val="4600"/>
              </a:lnSpc>
              <a:buClr>
                <a:srgbClr val="000000"/>
              </a:buClr>
              <a:buSzPct val="145000"/>
              <a:buFont typeface="Arial"/>
              <a:buChar char="•"/>
              <a:defRPr b="0">
                <a:solidFill>
                  <a:srgbClr val="000000"/>
                </a:solidFill>
                <a:latin typeface="Times"/>
                <a:ea typeface="Times"/>
                <a:cs typeface="Times"/>
                <a:sym typeface="Times"/>
              </a:defRPr>
            </a:pPr>
            <a:r>
              <a:t>I think we can use </a:t>
            </a:r>
            <a:r>
              <a:rPr b="1">
                <a:latin typeface="Times New Roman"/>
                <a:ea typeface="Times New Roman"/>
                <a:cs typeface="Times New Roman"/>
                <a:sym typeface="Times New Roman"/>
              </a:rPr>
              <a:t>any</a:t>
            </a:r>
            <a:r>
              <a:t> kind of calculator we want.</a:t>
            </a:r>
          </a:p>
          <a:p>
            <a:pPr marL="457200" indent="-317500" algn="l" defTabSz="457200">
              <a:lnSpc>
                <a:spcPts val="4600"/>
              </a:lnSpc>
              <a:buClr>
                <a:srgbClr val="000000"/>
              </a:buClr>
              <a:buSzPct val="145000"/>
              <a:buFont typeface="Arial"/>
              <a:buChar char="•"/>
              <a:defRPr b="0">
                <a:solidFill>
                  <a:srgbClr val="000000"/>
                </a:solidFill>
                <a:latin typeface="Times"/>
                <a:ea typeface="Times"/>
                <a:cs typeface="Times"/>
                <a:sym typeface="Times"/>
              </a:defRPr>
            </a:pPr>
            <a:r>
              <a:t>I see it and it doesn't make </a:t>
            </a:r>
            <a:r>
              <a:rPr b="1">
                <a:latin typeface="Times New Roman"/>
                <a:ea typeface="Times New Roman"/>
                <a:cs typeface="Times New Roman"/>
                <a:sym typeface="Times New Roman"/>
              </a:rPr>
              <a:t>any</a:t>
            </a:r>
            <a:r>
              <a:t> sense to me, but that’s OK. </a:t>
            </a:r>
          </a:p>
          <a:p>
            <a:pPr algn="l" defTabSz="457200">
              <a:lnSpc>
                <a:spcPts val="3100"/>
              </a:lnSpc>
              <a:defRPr b="0" sz="1800">
                <a:solidFill>
                  <a:srgbClr val="000000"/>
                </a:solidFill>
                <a:latin typeface="Times"/>
                <a:ea typeface="Times"/>
                <a:cs typeface="Times"/>
                <a:sym typeface="Times"/>
              </a:defRPr>
            </a:pPr>
            <a:r>
              <a:t>Source: Corpus of Spoken Professional American English</a:t>
            </a:r>
          </a:p>
          <a:p>
            <a:pPr algn="l" defTabSz="457200">
              <a:lnSpc>
                <a:spcPts val="4600"/>
              </a:lnSpc>
              <a:defRPr>
                <a:solidFill>
                  <a:srgbClr val="006600"/>
                </a:solidFill>
                <a:latin typeface="Times New Roman"/>
                <a:ea typeface="Times New Roman"/>
                <a:cs typeface="Times New Roman"/>
                <a:sym typeface="Times New Roman"/>
              </a:defRPr>
            </a:pPr>
          </a:p>
          <a:p>
            <a:pPr algn="l" defTabSz="457200">
              <a:lnSpc>
                <a:spcPts val="4600"/>
              </a:lnSpc>
              <a:defRPr>
                <a:solidFill>
                  <a:srgbClr val="006600"/>
                </a:solidFill>
                <a:latin typeface="Times New Roman"/>
                <a:ea typeface="Times New Roman"/>
                <a:cs typeface="Times New Roman"/>
                <a:sym typeface="Times New Roman"/>
              </a:defRPr>
            </a:pPr>
          </a:p>
          <a:p>
            <a:pPr algn="l" defTabSz="457200">
              <a:lnSpc>
                <a:spcPts val="4600"/>
              </a:lnSpc>
              <a:defRPr>
                <a:solidFill>
                  <a:srgbClr val="000000"/>
                </a:solidFill>
                <a:latin typeface="Times New Roman"/>
                <a:ea typeface="Times New Roman"/>
                <a:cs typeface="Times New Roman"/>
                <a:sym typeface="Times New Roman"/>
              </a:defRPr>
            </a:pPr>
            <a:r>
              <a:t>What are the three main uses of “any” in order of frequency?</a:t>
            </a:r>
          </a:p>
          <a:p>
            <a:pPr algn="l" defTabSz="457200">
              <a:lnSpc>
                <a:spcPts val="4600"/>
              </a:lnSpc>
              <a:defRPr b="0">
                <a:solidFill>
                  <a:srgbClr val="000000"/>
                </a:solidFill>
                <a:latin typeface="Times"/>
                <a:ea typeface="Times"/>
                <a:cs typeface="Times"/>
                <a:sym typeface="Times"/>
              </a:defRPr>
            </a:pPr>
            <a:r>
              <a:t>(questions, negatives, affirmatives, others?)</a:t>
            </a:r>
          </a:p>
          <a:p>
            <a:pPr algn="l" defTabSz="457200">
              <a:lnSpc>
                <a:spcPts val="4600"/>
              </a:lnSpc>
              <a:defRPr b="0">
                <a:solidFill>
                  <a:srgbClr val="000000"/>
                </a:solidFill>
                <a:latin typeface="Times"/>
                <a:ea typeface="Times"/>
                <a:cs typeface="Times"/>
                <a:sym typeface="Times"/>
              </a:defRPr>
            </a:pPr>
          </a:p>
          <a:p>
            <a:pPr algn="l" defTabSz="457200">
              <a:lnSpc>
                <a:spcPts val="4600"/>
              </a:lnSpc>
              <a:defRPr b="0">
                <a:solidFill>
                  <a:srgbClr val="000000"/>
                </a:solidFill>
                <a:latin typeface="Times"/>
                <a:ea typeface="Times"/>
                <a:cs typeface="Times"/>
                <a:sym typeface="Times"/>
              </a:defRPr>
            </a:pPr>
            <a:r>
              <a:t>“any” 1:</a:t>
            </a:r>
          </a:p>
          <a:p>
            <a:pPr algn="l" defTabSz="457200">
              <a:lnSpc>
                <a:spcPts val="4600"/>
              </a:lnSpc>
              <a:defRPr b="0">
                <a:solidFill>
                  <a:srgbClr val="000000"/>
                </a:solidFill>
                <a:latin typeface="Times"/>
                <a:ea typeface="Times"/>
                <a:cs typeface="Times"/>
                <a:sym typeface="Times"/>
              </a:defRPr>
            </a:pPr>
          </a:p>
          <a:p>
            <a:pPr algn="l" defTabSz="457200">
              <a:lnSpc>
                <a:spcPts val="4600"/>
              </a:lnSpc>
              <a:spcBef>
                <a:spcPts val="1600"/>
              </a:spcBef>
              <a:defRPr b="0">
                <a:solidFill>
                  <a:srgbClr val="000000"/>
                </a:solidFill>
                <a:latin typeface="Times"/>
                <a:ea typeface="Times"/>
                <a:cs typeface="Times"/>
                <a:sym typeface="Times"/>
              </a:defRPr>
            </a:pPr>
            <a:r>
              <a:t>“any” 2:</a:t>
            </a:r>
          </a:p>
          <a:p>
            <a:pPr algn="l" defTabSz="457200">
              <a:lnSpc>
                <a:spcPts val="4600"/>
              </a:lnSpc>
              <a:spcBef>
                <a:spcPts val="1600"/>
              </a:spcBef>
              <a:defRPr b="0">
                <a:solidFill>
                  <a:srgbClr val="000000"/>
                </a:solidFill>
                <a:latin typeface="Times"/>
                <a:ea typeface="Times"/>
                <a:cs typeface="Times"/>
                <a:sym typeface="Times"/>
              </a:defRPr>
            </a:pPr>
            <a:r>
              <a:t>“any” 3:</a:t>
            </a:r>
          </a:p>
          <a:p>
            <a:pPr algn="l" defTabSz="457200">
              <a:lnSpc>
                <a:spcPts val="4600"/>
              </a:lnSpc>
              <a:spcBef>
                <a:spcPts val="1600"/>
              </a:spcBef>
              <a:defRPr b="0">
                <a:solidFill>
                  <a:srgbClr val="000000"/>
                </a:solidFill>
                <a:latin typeface="Arial"/>
                <a:ea typeface="Arial"/>
                <a:cs typeface="Arial"/>
                <a:sym typeface="Arial"/>
              </a:defRPr>
            </a:pPr>
            <a:r>
              <a:t>(Krieger, 2003)</a:t>
            </a:r>
          </a:p>
        </p:txBody>
      </p:sp>
      <p:sp>
        <p:nvSpPr>
          <p:cNvPr id="209" name="From the corpus …."/>
          <p:cNvSpPr txBox="1"/>
          <p:nvPr/>
        </p:nvSpPr>
        <p:spPr>
          <a:xfrm>
            <a:off x="690595" y="597179"/>
            <a:ext cx="10484628" cy="64714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600">
                <a:solidFill>
                  <a:srgbClr val="000000"/>
                </a:solidFill>
              </a:defRPr>
            </a:lvl1pPr>
          </a:lstStyle>
          <a:p>
            <a:pPr/>
            <a:r>
              <a:t>From the corpus ….</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 name="Or,…"/>
          <p:cNvSpPr txBox="1"/>
          <p:nvPr/>
        </p:nvSpPr>
        <p:spPr>
          <a:xfrm>
            <a:off x="1467132" y="1161961"/>
            <a:ext cx="10446427" cy="624857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0" sz="3400">
                <a:latin typeface="+mn-lt"/>
                <a:ea typeface="+mn-ea"/>
                <a:cs typeface="+mn-cs"/>
                <a:sym typeface="Helvetica Neue Medium"/>
              </a:defRPr>
            </a:pPr>
            <a:r>
              <a:t>Or,</a:t>
            </a:r>
          </a:p>
          <a:p>
            <a:pPr>
              <a:defRPr b="0" sz="3400">
                <a:latin typeface="+mn-lt"/>
                <a:ea typeface="+mn-ea"/>
                <a:cs typeface="+mn-cs"/>
                <a:sym typeface="Helvetica Neue Medium"/>
              </a:defRPr>
            </a:pPr>
          </a:p>
          <a:p>
            <a:pPr>
              <a:defRPr b="0" sz="3400">
                <a:latin typeface="+mn-lt"/>
                <a:ea typeface="+mn-ea"/>
                <a:cs typeface="+mn-cs"/>
                <a:sym typeface="Helvetica Neue Medium"/>
              </a:defRPr>
            </a:pPr>
            <a:r>
              <a:t>Why do we say, </a:t>
            </a:r>
          </a:p>
          <a:p>
            <a:pPr>
              <a:defRPr b="0" sz="3400">
                <a:latin typeface="+mn-lt"/>
                <a:ea typeface="+mn-ea"/>
                <a:cs typeface="+mn-cs"/>
                <a:sym typeface="Helvetica Neue Medium"/>
              </a:defRPr>
            </a:pPr>
          </a:p>
          <a:p>
            <a:pPr>
              <a:defRPr b="0" sz="4800">
                <a:latin typeface="+mn-lt"/>
                <a:ea typeface="+mn-ea"/>
                <a:cs typeface="+mn-cs"/>
                <a:sym typeface="Helvetica Neue Medium"/>
              </a:defRPr>
            </a:pPr>
            <a:r>
              <a:t>“He </a:t>
            </a:r>
            <a:r>
              <a:rPr u="sng"/>
              <a:t>requested</a:t>
            </a:r>
            <a:r>
              <a:t> an appointment”</a:t>
            </a:r>
          </a:p>
          <a:p>
            <a:pPr>
              <a:defRPr b="0" sz="3400">
                <a:latin typeface="+mn-lt"/>
                <a:ea typeface="+mn-ea"/>
                <a:cs typeface="+mn-cs"/>
                <a:sym typeface="Helvetica Neue Medium"/>
              </a:defRPr>
            </a:pPr>
          </a:p>
          <a:p>
            <a:pPr>
              <a:defRPr b="0" sz="3400">
                <a:latin typeface="+mn-lt"/>
                <a:ea typeface="+mn-ea"/>
                <a:cs typeface="+mn-cs"/>
                <a:sym typeface="Helvetica Neue Medium"/>
              </a:defRPr>
            </a:pPr>
            <a:r>
              <a:t>but not</a:t>
            </a:r>
          </a:p>
          <a:p>
            <a:pPr>
              <a:defRPr b="0" sz="3400">
                <a:latin typeface="+mn-lt"/>
                <a:ea typeface="+mn-ea"/>
                <a:cs typeface="+mn-cs"/>
                <a:sym typeface="Helvetica Neue Medium"/>
              </a:defRPr>
            </a:pPr>
          </a:p>
          <a:p>
            <a:pPr>
              <a:defRPr b="0" sz="4800">
                <a:latin typeface="+mn-lt"/>
                <a:ea typeface="+mn-ea"/>
                <a:cs typeface="+mn-cs"/>
                <a:sym typeface="Helvetica Neue Medium"/>
              </a:defRPr>
            </a:pPr>
            <a:r>
              <a:t>* “He </a:t>
            </a:r>
            <a:r>
              <a:rPr u="sng"/>
              <a:t>asked</a:t>
            </a:r>
            <a:r>
              <a:t> an appointment?</a:t>
            </a:r>
          </a:p>
          <a:p>
            <a:pPr>
              <a:defRPr b="0" sz="3400">
                <a:latin typeface="+mn-lt"/>
                <a:ea typeface="+mn-ea"/>
                <a:cs typeface="+mn-cs"/>
                <a:sym typeface="Helvetica Neue Medium"/>
              </a:defRPr>
            </a:pPr>
          </a:p>
          <a:p>
            <a:pPr>
              <a:defRPr b="0" sz="3400">
                <a:latin typeface="+mn-lt"/>
                <a:ea typeface="+mn-ea"/>
                <a:cs typeface="+mn-cs"/>
                <a:sym typeface="Helvetica Neue Medium"/>
              </a:defRPr>
            </a:pPr>
            <a:r>
              <a:t>(He asked </a:t>
            </a:r>
            <a:r>
              <a:rPr i="1" u="sng">
                <a:latin typeface="Helvetica Neue"/>
                <a:ea typeface="Helvetica Neue"/>
                <a:cs typeface="Helvetica Neue"/>
                <a:sym typeface="Helvetica Neue"/>
              </a:rPr>
              <a:t>for</a:t>
            </a:r>
            <a:r>
              <a:t> an appointment)</a:t>
            </a:r>
          </a:p>
        </p:txBody>
      </p:sp>
      <p:pic>
        <p:nvPicPr>
          <p:cNvPr id="212" name="Image" descr="Image"/>
          <p:cNvPicPr>
            <a:picLocks noChangeAspect="1"/>
          </p:cNvPicPr>
          <p:nvPr/>
        </p:nvPicPr>
        <p:blipFill>
          <a:blip r:embed="rId2">
            <a:extLst/>
          </a:blip>
          <a:stretch>
            <a:fillRect/>
          </a:stretch>
        </p:blipFill>
        <p:spPr>
          <a:xfrm>
            <a:off x="0" y="1421198"/>
            <a:ext cx="13004800" cy="6568304"/>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5" name="Access is a noun, not a verb: ‘Can I access your website?’ is wrong.”…"/>
          <p:cNvSpPr txBox="1"/>
          <p:nvPr/>
        </p:nvSpPr>
        <p:spPr>
          <a:xfrm>
            <a:off x="807379" y="1933636"/>
            <a:ext cx="11390041" cy="306692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lnSpc>
                <a:spcPts val="7600"/>
              </a:lnSpc>
              <a:spcBef>
                <a:spcPts val="1200"/>
              </a:spcBef>
              <a:defRPr b="0" sz="3600">
                <a:latin typeface="Arial"/>
                <a:ea typeface="Arial"/>
                <a:cs typeface="Arial"/>
                <a:sym typeface="Arial"/>
              </a:defRPr>
            </a:pPr>
            <a:endParaRPr>
              <a:latin typeface="Times"/>
              <a:ea typeface="Times"/>
              <a:cs typeface="Times"/>
              <a:sym typeface="Times"/>
            </a:endParaRPr>
          </a:p>
          <a:p>
            <a:pPr algn="l" defTabSz="457200">
              <a:lnSpc>
                <a:spcPts val="7600"/>
              </a:lnSpc>
              <a:spcBef>
                <a:spcPts val="1200"/>
              </a:spcBef>
              <a:defRPr b="0" i="1" sz="3600">
                <a:latin typeface="Arial"/>
                <a:ea typeface="Arial"/>
                <a:cs typeface="Arial"/>
                <a:sym typeface="Arial"/>
              </a:defRPr>
            </a:pPr>
            <a:r>
              <a:t>Access is a noun, not a verb: ‘Can I access your website?’ is wrong.” </a:t>
            </a:r>
            <a:br>
              <a:rPr i="0">
                <a:latin typeface="Times"/>
                <a:ea typeface="Times"/>
                <a:cs typeface="Times"/>
                <a:sym typeface="Times"/>
              </a:rPr>
            </a:br>
            <a:endParaRPr i="0">
              <a:latin typeface="Times"/>
              <a:ea typeface="Times"/>
              <a:cs typeface="Times"/>
              <a:sym typeface="Times"/>
            </a:endParaRPr>
          </a:p>
          <a:p>
            <a:pPr algn="l" defTabSz="457200">
              <a:lnSpc>
                <a:spcPts val="7600"/>
              </a:lnSpc>
              <a:spcBef>
                <a:spcPts val="1200"/>
              </a:spcBef>
              <a:defRPr b="0" sz="3600">
                <a:latin typeface="Arial"/>
                <a:ea typeface="Arial"/>
                <a:cs typeface="Arial"/>
                <a:sym typeface="Arial"/>
              </a:defRPr>
            </a:pPr>
            <a:r>
              <a:rPr>
                <a:latin typeface="Times"/>
                <a:ea typeface="Times"/>
                <a:cs typeface="Times"/>
                <a:sym typeface="Times"/>
              </a:rPr>
              <a:t>R</a:t>
            </a:r>
            <a:r>
              <a:t>ight? or wrong?</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 name="I’m going to talk about ..."/>
          <p:cNvSpPr txBox="1"/>
          <p:nvPr>
            <p:ph type="title"/>
          </p:nvPr>
        </p:nvSpPr>
        <p:spPr>
          <a:prstGeom prst="rect">
            <a:avLst/>
          </a:prstGeom>
        </p:spPr>
        <p:txBody>
          <a:bodyPr/>
          <a:lstStyle>
            <a:lvl1pPr defTabSz="549148">
              <a:defRPr sz="7519"/>
            </a:lvl1pPr>
          </a:lstStyle>
          <a:p>
            <a:pPr/>
            <a:r>
              <a:t>I’m going to talk about ...</a:t>
            </a:r>
          </a:p>
        </p:txBody>
      </p:sp>
      <p:sp>
        <p:nvSpPr>
          <p:cNvPr id="128" name="what is a corpus and how can we use it?…"/>
          <p:cNvSpPr txBox="1"/>
          <p:nvPr>
            <p:ph type="body" idx="1"/>
          </p:nvPr>
        </p:nvSpPr>
        <p:spPr>
          <a:xfrm>
            <a:off x="952499" y="1733550"/>
            <a:ext cx="11099801" cy="6286501"/>
          </a:xfrm>
          <a:prstGeom prst="rect">
            <a:avLst/>
          </a:prstGeom>
        </p:spPr>
        <p:txBody>
          <a:bodyPr/>
          <a:lstStyle/>
          <a:p>
            <a:pPr/>
            <a:r>
              <a:t>what is a corpus and how can we use it?</a:t>
            </a:r>
          </a:p>
          <a:p>
            <a:pPr/>
            <a:r>
              <a:t>a little theory of language</a:t>
            </a:r>
          </a:p>
          <a:p>
            <a:pPr/>
            <a:r>
              <a:t>some examples of using a corpus</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 name="What is a corpus?"/>
          <p:cNvSpPr txBox="1"/>
          <p:nvPr>
            <p:ph type="title"/>
          </p:nvPr>
        </p:nvSpPr>
        <p:spPr>
          <a:prstGeom prst="rect">
            <a:avLst/>
          </a:prstGeom>
        </p:spPr>
        <p:txBody>
          <a:bodyPr/>
          <a:lstStyle/>
          <a:p>
            <a:pPr/>
            <a:r>
              <a:t>What is a corpus?</a:t>
            </a:r>
          </a:p>
        </p:txBody>
      </p:sp>
      <p:sp>
        <p:nvSpPr>
          <p:cNvPr id="131" name="What i…"/>
          <p:cNvSpPr txBox="1"/>
          <p:nvPr>
            <p:ph type="body" idx="1"/>
          </p:nvPr>
        </p:nvSpPr>
        <p:spPr>
          <a:prstGeom prst="rect">
            <a:avLst/>
          </a:prstGeom>
        </p:spPr>
        <p:txBody>
          <a:bodyPr/>
          <a:lstStyle/>
          <a:p>
            <a:pPr marL="0" indent="0" defTabSz="457200">
              <a:spcBef>
                <a:spcPts val="0"/>
              </a:spcBef>
              <a:buSzTx/>
              <a:buNone/>
              <a:defRPr b="1" sz="1400">
                <a:solidFill>
                  <a:srgbClr val="000000"/>
                </a:solidFill>
              </a:defRPr>
            </a:pPr>
            <a:r>
              <a:t>What i</a:t>
            </a:r>
            <a:endParaRPr sz="3000">
              <a:solidFill>
                <a:srgbClr val="FFFFFF"/>
              </a:solidFill>
            </a:endParaRPr>
          </a:p>
          <a:p>
            <a:pPr marL="0" indent="0" defTabSz="457200">
              <a:spcBef>
                <a:spcPts val="0"/>
              </a:spcBef>
              <a:buSzTx/>
              <a:buNone/>
              <a:defRPr sz="3000"/>
            </a:pPr>
          </a:p>
          <a:p>
            <a:pPr marL="0" indent="0" defTabSz="457200">
              <a:spcBef>
                <a:spcPts val="0"/>
              </a:spcBef>
              <a:buSzTx/>
              <a:buNone/>
              <a:defRPr sz="3000"/>
            </a:pPr>
            <a:r>
              <a:t>A corpus is a large collection of texts in a language. </a:t>
            </a:r>
          </a:p>
          <a:p>
            <a:pPr marL="0" indent="0" defTabSz="457200">
              <a:spcBef>
                <a:spcPts val="0"/>
              </a:spcBef>
              <a:buSzTx/>
              <a:buNone/>
              <a:defRPr sz="3000"/>
            </a:pPr>
          </a:p>
          <a:p>
            <a:pPr marL="0" indent="0" defTabSz="457200">
              <a:spcBef>
                <a:spcPts val="0"/>
              </a:spcBef>
              <a:buSzTx/>
              <a:buNone/>
              <a:defRPr sz="3000"/>
            </a:pPr>
          </a:p>
          <a:p>
            <a:pPr marL="0" indent="0" defTabSz="457200">
              <a:spcBef>
                <a:spcPts val="0"/>
              </a:spcBef>
              <a:buSzTx/>
              <a:buNone/>
              <a:defRPr sz="3000"/>
            </a:pPr>
            <a:r>
              <a:t>When the corpus is online we can search massive amounts of text to find patterns in the ways people use the language in real life. </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3" name="Image" descr="Image"/>
          <p:cNvPicPr>
            <a:picLocks noChangeAspect="1"/>
          </p:cNvPicPr>
          <p:nvPr/>
        </p:nvPicPr>
        <p:blipFill>
          <a:blip r:embed="rId2">
            <a:extLst/>
          </a:blip>
          <a:stretch>
            <a:fillRect/>
          </a:stretch>
        </p:blipFill>
        <p:spPr>
          <a:xfrm>
            <a:off x="-328727" y="485306"/>
            <a:ext cx="13110838" cy="8782988"/>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 name="Nowadays, corpora are used in many areas, especially in lexicography and for making dictionaries"/>
          <p:cNvSpPr txBox="1"/>
          <p:nvPr>
            <p:ph type="body" idx="13"/>
          </p:nvPr>
        </p:nvSpPr>
        <p:spPr>
          <a:xfrm>
            <a:off x="1270000" y="4762500"/>
            <a:ext cx="10464800" cy="1764742"/>
          </a:xfrm>
          <a:prstGeom prst="rect">
            <a:avLst/>
          </a:prstGeom>
        </p:spPr>
        <p:txBody>
          <a:bodyPr/>
          <a:lstStyle>
            <a:lvl1pPr>
              <a:defRPr b="1" i="0" sz="3600"/>
            </a:lvl1pPr>
          </a:lstStyle>
          <a:p>
            <a:pPr/>
            <a:r>
              <a:t>Nowadays, corpora are used in many areas, especially in lexicography and for making dictionaries</a:t>
            </a:r>
          </a:p>
        </p:txBody>
      </p:sp>
      <p:sp>
        <p:nvSpPr>
          <p:cNvPr id="136" name="Plural: corpora"/>
          <p:cNvSpPr txBox="1"/>
          <p:nvPr>
            <p:ph type="body" idx="14"/>
          </p:nvPr>
        </p:nvSpPr>
        <p:spPr>
          <a:xfrm>
            <a:off x="1270000" y="8486897"/>
            <a:ext cx="10464800" cy="609779"/>
          </a:xfrm>
          <a:prstGeom prst="rect">
            <a:avLst/>
          </a:prstGeom>
        </p:spPr>
        <p:txBody>
          <a:bodyPr/>
          <a:lstStyle>
            <a:lvl1pPr algn="l">
              <a:defRPr i="1">
                <a:latin typeface="Helvetica Neue"/>
                <a:ea typeface="Helvetica Neue"/>
                <a:cs typeface="Helvetica Neue"/>
                <a:sym typeface="Helvetica Neue"/>
              </a:defRPr>
            </a:lvl1pPr>
          </a:lstStyle>
          <a:p>
            <a:pPr/>
            <a:r>
              <a:t>Plural: corpora</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 name="Dictionaries"/>
          <p:cNvSpPr txBox="1"/>
          <p:nvPr>
            <p:ph type="title"/>
          </p:nvPr>
        </p:nvSpPr>
        <p:spPr>
          <a:prstGeom prst="rect">
            <a:avLst/>
          </a:prstGeom>
        </p:spPr>
        <p:txBody>
          <a:bodyPr/>
          <a:lstStyle/>
          <a:p>
            <a:pPr/>
            <a:r>
              <a:t>Dictionaries</a:t>
            </a:r>
          </a:p>
        </p:txBody>
      </p:sp>
      <p:sp>
        <p:nvSpPr>
          <p:cNvPr id="139" name="One example of the ways corpora have changed linguistics is in the way dictionaries are now made."/>
          <p:cNvSpPr txBox="1"/>
          <p:nvPr/>
        </p:nvSpPr>
        <p:spPr>
          <a:xfrm>
            <a:off x="419052" y="2488183"/>
            <a:ext cx="12166696" cy="146253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defRPr b="0" sz="3000"/>
            </a:lvl1pPr>
          </a:lstStyle>
          <a:p>
            <a:pPr/>
            <a:r>
              <a:t>One example of the ways corpora have changed linguistics is in the way dictionaries are now made. </a:t>
            </a:r>
          </a:p>
        </p:txBody>
      </p:sp>
      <p:pic>
        <p:nvPicPr>
          <p:cNvPr id="140" name="Image" descr="Image"/>
          <p:cNvPicPr>
            <a:picLocks noChangeAspect="1"/>
          </p:cNvPicPr>
          <p:nvPr/>
        </p:nvPicPr>
        <p:blipFill>
          <a:blip r:embed="rId2">
            <a:extLst/>
          </a:blip>
          <a:stretch>
            <a:fillRect/>
          </a:stretch>
        </p:blipFill>
        <p:spPr>
          <a:xfrm>
            <a:off x="6802115" y="4351015"/>
            <a:ext cx="4843711" cy="4843711"/>
          </a:xfrm>
          <a:prstGeom prst="rect">
            <a:avLst/>
          </a:prstGeom>
          <a:ln w="12700">
            <a:miter lim="400000"/>
          </a:ln>
        </p:spPr>
      </p:pic>
      <p:sp>
        <p:nvSpPr>
          <p:cNvPr id="141" name="BEFORE"/>
          <p:cNvSpPr txBox="1"/>
          <p:nvPr/>
        </p:nvSpPr>
        <p:spPr>
          <a:xfrm>
            <a:off x="1921103" y="5181509"/>
            <a:ext cx="2609394" cy="82052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800"/>
            </a:lvl1pPr>
          </a:lstStyle>
          <a:p>
            <a:pPr/>
            <a:r>
              <a:t>BEFORE</a:t>
            </a:r>
          </a:p>
        </p:txBody>
      </p:sp>
      <p:sp>
        <p:nvSpPr>
          <p:cNvPr id="142" name="The dictionary maker thought up the examples from his or her own head"/>
          <p:cNvSpPr txBox="1"/>
          <p:nvPr/>
        </p:nvSpPr>
        <p:spPr>
          <a:xfrm>
            <a:off x="-119067" y="6513169"/>
            <a:ext cx="6689734" cy="82936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The dictionary maker thought up the examples from his or her own head</a:t>
            </a:r>
          </a:p>
        </p:txBody>
      </p:sp>
      <p:sp>
        <p:nvSpPr>
          <p:cNvPr id="143" name="…. an “armchair linguist”"/>
          <p:cNvSpPr txBox="1"/>
          <p:nvPr/>
        </p:nvSpPr>
        <p:spPr>
          <a:xfrm>
            <a:off x="-119067" y="8310219"/>
            <a:ext cx="6689734" cy="46106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 an “armchair linguist”</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